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5"/>
  </p:notesMasterIdLst>
  <p:sldIdLst>
    <p:sldId id="481" r:id="rId2"/>
    <p:sldId id="270" r:id="rId3"/>
    <p:sldId id="286" r:id="rId4"/>
    <p:sldId id="480" r:id="rId5"/>
    <p:sldId id="431" r:id="rId6"/>
    <p:sldId id="422" r:id="rId7"/>
    <p:sldId id="427" r:id="rId8"/>
    <p:sldId id="426" r:id="rId9"/>
    <p:sldId id="458" r:id="rId10"/>
    <p:sldId id="428" r:id="rId11"/>
    <p:sldId id="429" r:id="rId12"/>
    <p:sldId id="430" r:id="rId13"/>
    <p:sldId id="433" r:id="rId14"/>
    <p:sldId id="423" r:id="rId15"/>
    <p:sldId id="432" r:id="rId16"/>
    <p:sldId id="434" r:id="rId17"/>
    <p:sldId id="435" r:id="rId18"/>
    <p:sldId id="436" r:id="rId19"/>
    <p:sldId id="437" r:id="rId20"/>
    <p:sldId id="438" r:id="rId21"/>
    <p:sldId id="439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52" r:id="rId30"/>
    <p:sldId id="453" r:id="rId31"/>
    <p:sldId id="454" r:id="rId32"/>
    <p:sldId id="455" r:id="rId33"/>
    <p:sldId id="456" r:id="rId34"/>
    <p:sldId id="460" r:id="rId35"/>
    <p:sldId id="464" r:id="rId36"/>
    <p:sldId id="465" r:id="rId37"/>
    <p:sldId id="466" r:id="rId38"/>
    <p:sldId id="459" r:id="rId39"/>
    <p:sldId id="467" r:id="rId40"/>
    <p:sldId id="468" r:id="rId41"/>
    <p:sldId id="469" r:id="rId42"/>
    <p:sldId id="470" r:id="rId43"/>
    <p:sldId id="471" r:id="rId44"/>
    <p:sldId id="477" r:id="rId45"/>
    <p:sldId id="478" r:id="rId46"/>
    <p:sldId id="472" r:id="rId47"/>
    <p:sldId id="474" r:id="rId48"/>
    <p:sldId id="475" r:id="rId49"/>
    <p:sldId id="476" r:id="rId50"/>
    <p:sldId id="482" r:id="rId51"/>
    <p:sldId id="483" r:id="rId52"/>
    <p:sldId id="484" r:id="rId53"/>
    <p:sldId id="485" r:id="rId54"/>
    <p:sldId id="486" r:id="rId55"/>
    <p:sldId id="487" r:id="rId56"/>
    <p:sldId id="488" r:id="rId57"/>
    <p:sldId id="489" r:id="rId58"/>
    <p:sldId id="490" r:id="rId59"/>
    <p:sldId id="491" r:id="rId60"/>
    <p:sldId id="492" r:id="rId61"/>
    <p:sldId id="493" r:id="rId62"/>
    <p:sldId id="494" r:id="rId63"/>
    <p:sldId id="495" r:id="rId64"/>
    <p:sldId id="496" r:id="rId65"/>
    <p:sldId id="497" r:id="rId66"/>
    <p:sldId id="498" r:id="rId67"/>
    <p:sldId id="499" r:id="rId68"/>
    <p:sldId id="500" r:id="rId69"/>
    <p:sldId id="501" r:id="rId70"/>
    <p:sldId id="502" r:id="rId71"/>
    <p:sldId id="503" r:id="rId72"/>
    <p:sldId id="504" r:id="rId73"/>
    <p:sldId id="505" r:id="rId74"/>
    <p:sldId id="506" r:id="rId75"/>
    <p:sldId id="507" r:id="rId76"/>
    <p:sldId id="508" r:id="rId77"/>
    <p:sldId id="509" r:id="rId78"/>
    <p:sldId id="510" r:id="rId79"/>
    <p:sldId id="511" r:id="rId80"/>
    <p:sldId id="512" r:id="rId81"/>
    <p:sldId id="513" r:id="rId82"/>
    <p:sldId id="514" r:id="rId83"/>
    <p:sldId id="515" r:id="rId84"/>
    <p:sldId id="516" r:id="rId85"/>
    <p:sldId id="517" r:id="rId86"/>
    <p:sldId id="518" r:id="rId87"/>
    <p:sldId id="519" r:id="rId88"/>
    <p:sldId id="520" r:id="rId89"/>
    <p:sldId id="521" r:id="rId90"/>
    <p:sldId id="522" r:id="rId91"/>
    <p:sldId id="523" r:id="rId92"/>
    <p:sldId id="524" r:id="rId93"/>
    <p:sldId id="525" r:id="rId9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444" autoAdjust="0"/>
  </p:normalViewPr>
  <p:slideViewPr>
    <p:cSldViewPr>
      <p:cViewPr varScale="1">
        <p:scale>
          <a:sx n="110" d="100"/>
          <a:sy n="110" d="100"/>
        </p:scale>
        <p:origin x="53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9038B-F40E-422B-BB9D-BDC280EDBFAB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302A1-5898-4AEB-BBE6-99C18ED53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093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302A1-5898-4AEB-BBE6-99C18ED530C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584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5A180-3C03-4812-B289-4666ECFB442A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794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49066" y="2276874"/>
            <a:ext cx="8382301" cy="953882"/>
          </a:xfrm>
          <a:prstGeom prst="rect">
            <a:avLst/>
          </a:prstGeom>
        </p:spPr>
        <p:txBody>
          <a:bodyPr wrap="square" lIns="121889" tIns="60944" rIns="121889" bIns="60944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99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1,2 </a:t>
            </a:r>
            <a:r>
              <a:rPr lang="ko-KR" altLang="en-US" sz="3599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</a:t>
            </a:r>
            <a:r>
              <a:rPr lang="ko-KR" altLang="en-US" sz="3599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</a:t>
            </a:r>
            <a:r>
              <a:rPr lang="ko-KR" altLang="en-US" sz="3599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창시자에게 배우는 </a:t>
            </a:r>
            <a:r>
              <a:rPr lang="ko-KR" altLang="en-US" sz="3599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endParaRPr lang="en-US" altLang="ko-KR" sz="3599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67471" y="3143314"/>
            <a:ext cx="919263" cy="1369285"/>
          </a:xfrm>
          <a:prstGeom prst="rect">
            <a:avLst/>
          </a:prstGeom>
        </p:spPr>
        <p:txBody>
          <a:bodyPr wrap="none" lIns="121889" tIns="60944" rIns="121889" bIns="60944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이태근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이용준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이지선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22668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184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1907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012025" y="2703912"/>
            <a:ext cx="100774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009770" y="2703912"/>
            <a:ext cx="100774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98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데이터에서 표현을 학습하기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23874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238744" y="57091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5274" y="1214422"/>
            <a:ext cx="1071570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 러닝과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핵심문제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-&gt;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입력과 해답을 통해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의미 있는 데이터로의 변환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이미지와 관련된 두 가지 다른 표현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RGB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포맷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빨간색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녹색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파란색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HSV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포맷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색상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채도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명도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예시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이미지에 있는 모든 빨간색 픽셀을 선택하는 문제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의미 있는 데이터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데이터에서 표현을 학습하기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23874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238744" y="57091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5274" y="1214422"/>
            <a:ext cx="1071570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 러닝과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핵심문제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-&gt;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입력과 해답을 통해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의미 있는 데이터로의 변환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이미지와 관련된 두 가지 다른 표현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RGB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포맷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빨간색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녹색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파란색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HSV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포맷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색상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채도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명도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예시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이미지에 있는 모든 빨간색 픽셀을 선택하는 문제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의미 있는 데이터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RGB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포맷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데이터에서 표현을 학습하기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23874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238744" y="57091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5274" y="1214422"/>
            <a:ext cx="1071570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 러닝과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핵심문제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-&gt;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입력과 해답을 통해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의미 있는 데이터로의 변환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이미지와 관련된 두 가지 다른 표현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RGB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포맷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빨간색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녹색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파란색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HSV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포맷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색상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채도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명도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예시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이미지에 있는 모든 빨간색 픽셀을 선택하는 문제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의미 있는 데이터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RGB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포맷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학습하면서 수많은 표현들 중에서 문제와 관련된 가장 의미 있는 표현을 학습  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1.1.4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이란 무엇일까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667372" y="6434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667372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6712" y="1071546"/>
            <a:ext cx="1042994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(neural network) 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뇌를 통해 문제를 처리하는 방법과 비슷한 방법으로 문제를 해결하는 구조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생물학적 신경망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뉴런이 서로 연결되어 일을 처리하는 구조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인공 신경망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수학적 모델로서의 뉴런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노드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상호 연결되어 있는 구조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71010" name="Picture 2" descr="딥러닝 신경망 이미지 검색결과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27" y="2525360"/>
            <a:ext cx="6143668" cy="383259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1.1.4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이란 무엇일까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595934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595934" y="6423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7938" name="Picture 2" descr="딥러닝 이미지 검색결과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26" y="2071678"/>
            <a:ext cx="6096000" cy="35052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809588" y="1071546"/>
            <a:ext cx="614366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의미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연속된 층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연속된 층으로 된 신경망으로 표현을 학습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67636" y="3000372"/>
            <a:ext cx="3857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 기반 표현 학습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계층적 표현 학습</a:t>
            </a: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1.1.4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이란 무엇일까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595934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595934" y="6423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20" y="1714488"/>
            <a:ext cx="7246981" cy="396281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1.1.5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작동 원리 이해하기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595934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595934" y="6423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8150" y="1214422"/>
            <a:ext cx="109300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주어진 입력을 정확한 타깃에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매핑하</a:t>
            </a:r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신경망의 모든 층에 있는 가중치 값을 찾는 것</a:t>
            </a:r>
          </a:p>
        </p:txBody>
      </p:sp>
      <p:pic>
        <p:nvPicPr>
          <p:cNvPr id="172034" name="Picture 2" descr="신경망은 가중치를 파라미터로 가진다 이미지 검색결과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26" y="1928802"/>
            <a:ext cx="8286808" cy="43505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1.1.5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작동 원리 이해하기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595934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595934" y="6423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Picture 2" descr="손실함수가 신경망의 출력 품질을 측정 이미지 검색결과&quot;"/>
          <p:cNvPicPr>
            <a:picLocks noChangeAspect="1" noChangeArrowheads="1"/>
          </p:cNvPicPr>
          <p:nvPr/>
        </p:nvPicPr>
        <p:blipFill>
          <a:blip r:embed="rId2"/>
          <a:srcRect r="-7501" b="37861"/>
          <a:stretch>
            <a:fillRect/>
          </a:stretch>
        </p:blipFill>
        <p:spPr bwMode="auto">
          <a:xfrm>
            <a:off x="666712" y="1214422"/>
            <a:ext cx="6143668" cy="30718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1.1.5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작동 원리 이해하기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595934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595934" y="6423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Picture 2" descr="손실함수가 신경망의 출력 품질을 측정 이미지 검색결과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12" y="1214422"/>
            <a:ext cx="5715000" cy="494347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524628" y="4429132"/>
            <a:ext cx="4429156" cy="169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binarary_crossentropy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categorical_crossentropy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mse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1.1.5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작동 원리 이해하기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595934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595934" y="6423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74082" name="Picture 2" descr="손실 점수를 피드백 신호로 이미지 검색결과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744" y="1285860"/>
            <a:ext cx="5715000" cy="4781551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3071664" y="4251615"/>
            <a:ext cx="3714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rmsprop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momentum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adam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52728" y="2643182"/>
            <a:ext cx="67379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 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인공 지능과 머신 러닝</a:t>
            </a:r>
            <a:r>
              <a:rPr lang="en-US" altLang="ko-KR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2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991544" y="3143347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667900" y="3143248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2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09786" y="2643182"/>
            <a:ext cx="7643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 </a:t>
            </a:r>
            <a:r>
              <a:rPr lang="ko-KR" altLang="en-US" sz="32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이전</a:t>
            </a:r>
            <a:r>
              <a:rPr lang="en-US" altLang="ko-KR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 러닝의 간략한 역사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309654" y="3143248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167966" y="3143248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2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확률적 모델링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52794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5279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6712" y="1857364"/>
            <a:ext cx="8929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확률적 모델링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초창기 </a:t>
            </a:r>
            <a:r>
              <a:rPr lang="ko-KR" altLang="en-US" dirty="0" err="1" smtClean="0">
                <a:solidFill>
                  <a:schemeClr val="bg1"/>
                </a:solidFill>
              </a:rPr>
              <a:t>머신러닝</a:t>
            </a:r>
            <a:r>
              <a:rPr lang="ko-KR" altLang="en-US" dirty="0" smtClean="0">
                <a:solidFill>
                  <a:schemeClr val="bg1"/>
                </a:solidFill>
              </a:rPr>
              <a:t> 형태 중 하나로 통계학 이론에 사용되는 알고리즘을 데이터 분석에 응용한 것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err="1" smtClean="0">
                <a:solidFill>
                  <a:schemeClr val="bg1"/>
                </a:solidFill>
              </a:rPr>
              <a:t>나이브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베이즈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err="1" smtClean="0">
                <a:solidFill>
                  <a:schemeClr val="bg1"/>
                </a:solidFill>
              </a:rPr>
              <a:t>로지스틱</a:t>
            </a:r>
            <a:r>
              <a:rPr lang="ko-KR" altLang="en-US" dirty="0" smtClean="0">
                <a:solidFill>
                  <a:schemeClr val="bg1"/>
                </a:solidFill>
              </a:rPr>
              <a:t> 회귀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확률적 모델링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52794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5279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1383" y="1289012"/>
            <a:ext cx="109524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나이브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베이즈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(Naïve Bayes) : </a:t>
            </a:r>
            <a:r>
              <a:rPr lang="ko-KR" altLang="ko-KR" dirty="0" smtClean="0">
                <a:solidFill>
                  <a:schemeClr val="bg1"/>
                </a:solidFill>
              </a:rPr>
              <a:t>입력 </a:t>
            </a:r>
            <a:r>
              <a:rPr lang="ko-KR" altLang="ko-KR" dirty="0">
                <a:solidFill>
                  <a:schemeClr val="bg1"/>
                </a:solidFill>
              </a:rPr>
              <a:t>데이터의 특성이 모두 </a:t>
            </a:r>
            <a:r>
              <a:rPr lang="ko-KR" altLang="ko-KR" dirty="0" smtClean="0">
                <a:solidFill>
                  <a:schemeClr val="bg1"/>
                </a:solidFill>
              </a:rPr>
              <a:t>독립적이라고 </a:t>
            </a:r>
            <a:r>
              <a:rPr lang="ko-KR" altLang="ko-KR" dirty="0">
                <a:solidFill>
                  <a:schemeClr val="bg1"/>
                </a:solidFill>
              </a:rPr>
              <a:t>가정하고 </a:t>
            </a:r>
            <a:r>
              <a:rPr lang="ko-KR" altLang="ko-KR" dirty="0" err="1">
                <a:solidFill>
                  <a:schemeClr val="bg1"/>
                </a:solidFill>
              </a:rPr>
              <a:t>베이즈</a:t>
            </a:r>
            <a:r>
              <a:rPr lang="ko-KR" altLang="ko-KR" dirty="0">
                <a:solidFill>
                  <a:schemeClr val="bg1"/>
                </a:solidFill>
              </a:rPr>
              <a:t> 정리를 </a:t>
            </a:r>
          </a:p>
          <a:p>
            <a:r>
              <a:rPr lang="ko-KR" altLang="ko-KR" dirty="0">
                <a:solidFill>
                  <a:schemeClr val="bg1"/>
                </a:solidFill>
              </a:rPr>
              <a:t>적용하는 머신 러닝 분류 </a:t>
            </a:r>
            <a:r>
              <a:rPr lang="ko-KR" altLang="ko-KR" dirty="0" smtClean="0">
                <a:solidFill>
                  <a:schemeClr val="bg1"/>
                </a:solidFill>
              </a:rPr>
              <a:t>알고리즘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베이즈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정리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조건부 확률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" y="2561826"/>
            <a:ext cx="5759727" cy="12514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3" y="3987637"/>
            <a:ext cx="4257675" cy="2266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55536" y="4024228"/>
            <a:ext cx="5076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P(A|B):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맑을 때 비올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P(B):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맑을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P(A):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비올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P(B|A):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오는날에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맑을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</a:p>
        </p:txBody>
      </p:sp>
    </p:spTree>
    <p:extLst>
      <p:ext uri="{BB962C8B-B14F-4D97-AF65-F5344CB8AC3E}">
        <p14:creationId xmlns:p14="http://schemas.microsoft.com/office/powerpoint/2010/main" val="39864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확률적 모델링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52794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5279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1383" y="1289012"/>
            <a:ext cx="109524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나이브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베이즈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(Naïve Bayes) : </a:t>
            </a:r>
            <a:r>
              <a:rPr lang="ko-KR" altLang="ko-KR" dirty="0" smtClean="0">
                <a:solidFill>
                  <a:schemeClr val="bg1"/>
                </a:solidFill>
              </a:rPr>
              <a:t>입력 </a:t>
            </a:r>
            <a:r>
              <a:rPr lang="ko-KR" altLang="ko-KR" dirty="0">
                <a:solidFill>
                  <a:schemeClr val="bg1"/>
                </a:solidFill>
              </a:rPr>
              <a:t>데이터의 특성이 모두 </a:t>
            </a:r>
            <a:r>
              <a:rPr lang="ko-KR" altLang="ko-KR" dirty="0" smtClean="0">
                <a:solidFill>
                  <a:schemeClr val="bg1"/>
                </a:solidFill>
              </a:rPr>
              <a:t>독립적이라고 </a:t>
            </a:r>
            <a:r>
              <a:rPr lang="ko-KR" altLang="ko-KR" dirty="0">
                <a:solidFill>
                  <a:schemeClr val="bg1"/>
                </a:solidFill>
              </a:rPr>
              <a:t>가정하고 </a:t>
            </a:r>
            <a:r>
              <a:rPr lang="ko-KR" altLang="ko-KR" dirty="0" err="1">
                <a:solidFill>
                  <a:schemeClr val="bg1"/>
                </a:solidFill>
              </a:rPr>
              <a:t>베이즈</a:t>
            </a:r>
            <a:r>
              <a:rPr lang="ko-KR" altLang="ko-KR" dirty="0">
                <a:solidFill>
                  <a:schemeClr val="bg1"/>
                </a:solidFill>
              </a:rPr>
              <a:t> 정리를 </a:t>
            </a:r>
          </a:p>
          <a:p>
            <a:r>
              <a:rPr lang="ko-KR" altLang="ko-KR" dirty="0">
                <a:solidFill>
                  <a:schemeClr val="bg1"/>
                </a:solidFill>
              </a:rPr>
              <a:t>적용하는 머신 러닝 분류 </a:t>
            </a:r>
            <a:r>
              <a:rPr lang="ko-KR" altLang="ko-KR" dirty="0" smtClean="0">
                <a:solidFill>
                  <a:schemeClr val="bg1"/>
                </a:solidFill>
              </a:rPr>
              <a:t>알고리즘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베이즈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정리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조건부 확률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" y="2561826"/>
            <a:ext cx="5759727" cy="12514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3" y="3987637"/>
            <a:ext cx="4257675" cy="2266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55536" y="4024228"/>
            <a:ext cx="5076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P(A|B):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맑을 때 비올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P(B):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맑을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10/20 -&gt; 0.5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P(A):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비올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P(B|A):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오는날에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맑을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</a:p>
        </p:txBody>
      </p:sp>
    </p:spTree>
    <p:extLst>
      <p:ext uri="{BB962C8B-B14F-4D97-AF65-F5344CB8AC3E}">
        <p14:creationId xmlns:p14="http://schemas.microsoft.com/office/powerpoint/2010/main" val="35583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확률적 모델링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52794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5279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1383" y="1289012"/>
            <a:ext cx="109524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나이브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베이즈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(Naïve Bayes) : </a:t>
            </a:r>
            <a:r>
              <a:rPr lang="ko-KR" altLang="ko-KR" dirty="0" smtClean="0">
                <a:solidFill>
                  <a:schemeClr val="bg1"/>
                </a:solidFill>
              </a:rPr>
              <a:t>입력 </a:t>
            </a:r>
            <a:r>
              <a:rPr lang="ko-KR" altLang="ko-KR" dirty="0">
                <a:solidFill>
                  <a:schemeClr val="bg1"/>
                </a:solidFill>
              </a:rPr>
              <a:t>데이터의 특성이 모두 </a:t>
            </a:r>
            <a:r>
              <a:rPr lang="ko-KR" altLang="ko-KR" dirty="0" smtClean="0">
                <a:solidFill>
                  <a:schemeClr val="bg1"/>
                </a:solidFill>
              </a:rPr>
              <a:t>독립적이라고 </a:t>
            </a:r>
            <a:r>
              <a:rPr lang="ko-KR" altLang="ko-KR" dirty="0">
                <a:solidFill>
                  <a:schemeClr val="bg1"/>
                </a:solidFill>
              </a:rPr>
              <a:t>가정하고 </a:t>
            </a:r>
            <a:r>
              <a:rPr lang="ko-KR" altLang="ko-KR" dirty="0" err="1">
                <a:solidFill>
                  <a:schemeClr val="bg1"/>
                </a:solidFill>
              </a:rPr>
              <a:t>베이즈</a:t>
            </a:r>
            <a:r>
              <a:rPr lang="ko-KR" altLang="ko-KR" dirty="0">
                <a:solidFill>
                  <a:schemeClr val="bg1"/>
                </a:solidFill>
              </a:rPr>
              <a:t> 정리를 </a:t>
            </a:r>
          </a:p>
          <a:p>
            <a:r>
              <a:rPr lang="ko-KR" altLang="ko-KR" dirty="0">
                <a:solidFill>
                  <a:schemeClr val="bg1"/>
                </a:solidFill>
              </a:rPr>
              <a:t>적용하는 머신 러닝 분류 </a:t>
            </a:r>
            <a:r>
              <a:rPr lang="ko-KR" altLang="ko-KR" dirty="0" smtClean="0">
                <a:solidFill>
                  <a:schemeClr val="bg1"/>
                </a:solidFill>
              </a:rPr>
              <a:t>알고리즘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베이즈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정리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조건부 확률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" y="2561826"/>
            <a:ext cx="5759727" cy="12514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3" y="3987637"/>
            <a:ext cx="4257675" cy="2266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55536" y="4024228"/>
            <a:ext cx="5076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P(A|B):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맑을 때 비올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P(B):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맑을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10/20 -&gt; 0.5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P(A):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비올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0.35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P(B|A):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오는날에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맑을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69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확률적 모델링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52794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5279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1383" y="1289012"/>
            <a:ext cx="109524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나이브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베이즈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(Naïve Bayes) : </a:t>
            </a:r>
            <a:r>
              <a:rPr lang="ko-KR" altLang="ko-KR" dirty="0" smtClean="0">
                <a:solidFill>
                  <a:schemeClr val="bg1"/>
                </a:solidFill>
              </a:rPr>
              <a:t>입력 </a:t>
            </a:r>
            <a:r>
              <a:rPr lang="ko-KR" altLang="ko-KR" dirty="0">
                <a:solidFill>
                  <a:schemeClr val="bg1"/>
                </a:solidFill>
              </a:rPr>
              <a:t>데이터의 특성이 모두 </a:t>
            </a:r>
            <a:r>
              <a:rPr lang="ko-KR" altLang="ko-KR" dirty="0" smtClean="0">
                <a:solidFill>
                  <a:schemeClr val="bg1"/>
                </a:solidFill>
              </a:rPr>
              <a:t>독립적이라고 </a:t>
            </a:r>
            <a:r>
              <a:rPr lang="ko-KR" altLang="ko-KR" dirty="0">
                <a:solidFill>
                  <a:schemeClr val="bg1"/>
                </a:solidFill>
              </a:rPr>
              <a:t>가정하고 </a:t>
            </a:r>
            <a:r>
              <a:rPr lang="ko-KR" altLang="ko-KR" dirty="0" err="1">
                <a:solidFill>
                  <a:schemeClr val="bg1"/>
                </a:solidFill>
              </a:rPr>
              <a:t>베이즈</a:t>
            </a:r>
            <a:r>
              <a:rPr lang="ko-KR" altLang="ko-KR" dirty="0">
                <a:solidFill>
                  <a:schemeClr val="bg1"/>
                </a:solidFill>
              </a:rPr>
              <a:t> 정리를 </a:t>
            </a:r>
          </a:p>
          <a:p>
            <a:r>
              <a:rPr lang="ko-KR" altLang="ko-KR" dirty="0">
                <a:solidFill>
                  <a:schemeClr val="bg1"/>
                </a:solidFill>
              </a:rPr>
              <a:t>적용하는 머신 러닝 분류 </a:t>
            </a:r>
            <a:r>
              <a:rPr lang="ko-KR" altLang="ko-KR" dirty="0" smtClean="0">
                <a:solidFill>
                  <a:schemeClr val="bg1"/>
                </a:solidFill>
              </a:rPr>
              <a:t>알고리즘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베이즈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정리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조건부 확률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" y="2561826"/>
            <a:ext cx="5759727" cy="12514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3" y="3987637"/>
            <a:ext cx="4257675" cy="2266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55536" y="4024228"/>
            <a:ext cx="5076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P(A|B):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맑을 때 비올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P(B):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맑을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10/20 -&gt; 0.5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P(A):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비올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0.35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P(B|A):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오는날에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맑을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2/7</a:t>
            </a:r>
          </a:p>
        </p:txBody>
      </p:sp>
    </p:spTree>
    <p:extLst>
      <p:ext uri="{BB962C8B-B14F-4D97-AF65-F5344CB8AC3E}">
        <p14:creationId xmlns:p14="http://schemas.microsoft.com/office/powerpoint/2010/main" val="141657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확률적 모델링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52794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5279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1383" y="1289012"/>
            <a:ext cx="109524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나이브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베이즈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(Naïve Bayes) : </a:t>
            </a:r>
            <a:r>
              <a:rPr lang="ko-KR" altLang="ko-KR" dirty="0" smtClean="0">
                <a:solidFill>
                  <a:schemeClr val="bg1"/>
                </a:solidFill>
              </a:rPr>
              <a:t>입력 </a:t>
            </a:r>
            <a:r>
              <a:rPr lang="ko-KR" altLang="ko-KR" dirty="0">
                <a:solidFill>
                  <a:schemeClr val="bg1"/>
                </a:solidFill>
              </a:rPr>
              <a:t>데이터의 특성이 모두 </a:t>
            </a:r>
            <a:r>
              <a:rPr lang="ko-KR" altLang="ko-KR" dirty="0" smtClean="0">
                <a:solidFill>
                  <a:schemeClr val="bg1"/>
                </a:solidFill>
              </a:rPr>
              <a:t>독립적이라고 </a:t>
            </a:r>
            <a:r>
              <a:rPr lang="ko-KR" altLang="ko-KR" dirty="0">
                <a:solidFill>
                  <a:schemeClr val="bg1"/>
                </a:solidFill>
              </a:rPr>
              <a:t>가정하고 </a:t>
            </a:r>
            <a:r>
              <a:rPr lang="ko-KR" altLang="ko-KR" dirty="0" err="1">
                <a:solidFill>
                  <a:schemeClr val="bg1"/>
                </a:solidFill>
              </a:rPr>
              <a:t>베이즈</a:t>
            </a:r>
            <a:r>
              <a:rPr lang="ko-KR" altLang="ko-KR" dirty="0">
                <a:solidFill>
                  <a:schemeClr val="bg1"/>
                </a:solidFill>
              </a:rPr>
              <a:t> 정리를 </a:t>
            </a:r>
          </a:p>
          <a:p>
            <a:r>
              <a:rPr lang="ko-KR" altLang="ko-KR" dirty="0">
                <a:solidFill>
                  <a:schemeClr val="bg1"/>
                </a:solidFill>
              </a:rPr>
              <a:t>적용하는 머신 러닝 분류 </a:t>
            </a:r>
            <a:r>
              <a:rPr lang="ko-KR" altLang="ko-KR" dirty="0" smtClean="0">
                <a:solidFill>
                  <a:schemeClr val="bg1"/>
                </a:solidFill>
              </a:rPr>
              <a:t>알고리즘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베이즈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정리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조건부 확률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" y="2561826"/>
            <a:ext cx="5759727" cy="12514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3" y="3987637"/>
            <a:ext cx="4257675" cy="2266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55536" y="4024228"/>
            <a:ext cx="507697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P(A|B):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맑을 때 비올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P(B):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맑을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10/20 -&gt; 0.5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P(A):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비올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0.35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P(B|A):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오는날에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맑을 확률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2/7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따라서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P(A|B)= (2/7) * 0.35 / 0.5 = 0.2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27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확률적 모델링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52794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5279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1383" y="1289012"/>
            <a:ext cx="10952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나이브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베이즈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(Naïve Bayes) : </a:t>
            </a:r>
            <a:r>
              <a:rPr lang="ko-KR" altLang="ko-KR" dirty="0" smtClean="0">
                <a:solidFill>
                  <a:schemeClr val="bg1"/>
                </a:solidFill>
              </a:rPr>
              <a:t>입력 </a:t>
            </a:r>
            <a:r>
              <a:rPr lang="ko-KR" altLang="ko-KR" dirty="0">
                <a:solidFill>
                  <a:schemeClr val="bg1"/>
                </a:solidFill>
              </a:rPr>
              <a:t>데이터의 특성이 모두 독립적이라고 가정하고 </a:t>
            </a:r>
            <a:r>
              <a:rPr lang="ko-KR" altLang="ko-KR" dirty="0" err="1">
                <a:solidFill>
                  <a:schemeClr val="bg1"/>
                </a:solidFill>
              </a:rPr>
              <a:t>베이즈</a:t>
            </a:r>
            <a:r>
              <a:rPr lang="ko-KR" altLang="ko-KR" dirty="0">
                <a:solidFill>
                  <a:schemeClr val="bg1"/>
                </a:solidFill>
              </a:rPr>
              <a:t> 정리를 </a:t>
            </a:r>
          </a:p>
          <a:p>
            <a:r>
              <a:rPr lang="ko-KR" altLang="ko-KR" dirty="0">
                <a:solidFill>
                  <a:schemeClr val="bg1"/>
                </a:solidFill>
              </a:rPr>
              <a:t>적용하는 머신 러닝 분류 알고리즘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5" name="그림 14" descr="C:\Users\2015305059\Desktop\제목 없음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287" y="2293757"/>
            <a:ext cx="5473535" cy="309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71" y="2286870"/>
            <a:ext cx="5836505" cy="31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7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확률적 모델링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52794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5279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1384" y="1131895"/>
            <a:ext cx="10952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로지스틱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회귀 </a:t>
            </a: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 </a:t>
            </a:r>
            <a:r>
              <a:rPr lang="ko-KR" altLang="en-US" dirty="0" smtClean="0">
                <a:solidFill>
                  <a:schemeClr val="bg1"/>
                </a:solidFill>
              </a:rPr>
              <a:t>선형 회귀</a:t>
            </a:r>
            <a:r>
              <a:rPr lang="ko-KR" altLang="en-US" dirty="0">
                <a:solidFill>
                  <a:schemeClr val="bg1"/>
                </a:solidFill>
              </a:rPr>
              <a:t> </a:t>
            </a:r>
            <a:r>
              <a:rPr lang="ko-KR" altLang="en-US" dirty="0" smtClean="0">
                <a:solidFill>
                  <a:schemeClr val="bg1"/>
                </a:solidFill>
              </a:rPr>
              <a:t>와는 다르게 </a:t>
            </a:r>
            <a:r>
              <a:rPr lang="ko-KR" altLang="en-US" dirty="0">
                <a:solidFill>
                  <a:schemeClr val="bg1"/>
                </a:solidFill>
              </a:rPr>
              <a:t>변수가 범주형 데이터를 대상으로 하며 입력 데이터가 주어졌을 때 해당 데이터의 결과가 특정 분류로 나뉘기 때문에 일종의 분류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6" name="Picture 2" descr="https://t1.daumcdn.net/cfile/tistory/2170B14958F468E1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90" y="1948026"/>
            <a:ext cx="5544808" cy="451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1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1.2.2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초창기 신경망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52794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5279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9720" y="1785926"/>
            <a:ext cx="67866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50" name="Picture 2" descr="딥러닝 손글씨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74" y="1785926"/>
            <a:ext cx="7380585" cy="463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4359" y="1197994"/>
            <a:ext cx="84681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1980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년대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합성곱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신경망과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역전파를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연결하여 손 글씨 숫자 이미지를 분류</a:t>
            </a:r>
          </a:p>
        </p:txBody>
      </p:sp>
    </p:spTree>
    <p:extLst>
      <p:ext uri="{BB962C8B-B14F-4D97-AF65-F5344CB8AC3E}">
        <p14:creationId xmlns:p14="http://schemas.microsoft.com/office/powerpoint/2010/main" val="81196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인공 지능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3841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38414" y="57091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39416" y="1144080"/>
            <a:ext cx="101531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인공지능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(AI)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인간이 가진 지적 능력을 컴퓨터를 통해 구현한 기술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458" name="Picture 2" descr="ai 머신러닝 딥러닝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69" y="1923947"/>
            <a:ext cx="6858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커널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855971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855971" y="60133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16548" y="1174506"/>
            <a:ext cx="11147685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dirty="0" err="1" smtClean="0">
                <a:solidFill>
                  <a:schemeClr val="bg1"/>
                </a:solidFill>
              </a:rPr>
              <a:t>커널</a:t>
            </a:r>
            <a:r>
              <a:rPr lang="ko-KR" altLang="en-US" dirty="0" smtClean="0">
                <a:solidFill>
                  <a:schemeClr val="bg1"/>
                </a:solidFill>
              </a:rPr>
              <a:t> 방법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분류 </a:t>
            </a:r>
            <a:r>
              <a:rPr lang="ko-KR" altLang="en-US" dirty="0">
                <a:solidFill>
                  <a:schemeClr val="bg1"/>
                </a:solidFill>
              </a:rPr>
              <a:t>알고리즘의 한 종류로 </a:t>
            </a:r>
            <a:r>
              <a:rPr lang="ko-KR" altLang="en-US" dirty="0" smtClean="0">
                <a:solidFill>
                  <a:schemeClr val="bg1"/>
                </a:solidFill>
              </a:rPr>
              <a:t>이 </a:t>
            </a:r>
            <a:r>
              <a:rPr lang="ko-KR" altLang="en-US" dirty="0">
                <a:solidFill>
                  <a:schemeClr val="bg1"/>
                </a:solidFill>
              </a:rPr>
              <a:t>중 </a:t>
            </a:r>
            <a:r>
              <a:rPr lang="ko-KR" altLang="en-US" dirty="0" err="1">
                <a:solidFill>
                  <a:schemeClr val="bg1"/>
                </a:solidFill>
              </a:rPr>
              <a:t>서포트</a:t>
            </a:r>
            <a:r>
              <a:rPr lang="ko-KR" altLang="en-US" dirty="0">
                <a:solidFill>
                  <a:schemeClr val="bg1"/>
                </a:solidFill>
              </a:rPr>
              <a:t> 벡터 머신</a:t>
            </a:r>
            <a:r>
              <a:rPr lang="en-US" altLang="ko-KR" dirty="0">
                <a:solidFill>
                  <a:schemeClr val="bg1"/>
                </a:solidFill>
              </a:rPr>
              <a:t>(SVM)</a:t>
            </a:r>
            <a:r>
              <a:rPr lang="ko-KR" altLang="en-US" dirty="0">
                <a:solidFill>
                  <a:schemeClr val="bg1"/>
                </a:solidFill>
              </a:rPr>
              <a:t>이 가장 </a:t>
            </a:r>
            <a:r>
              <a:rPr lang="ko-KR" altLang="en-US" dirty="0" smtClean="0">
                <a:solidFill>
                  <a:schemeClr val="bg1"/>
                </a:solidFill>
              </a:rPr>
              <a:t>유명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ko-KR" b="1" dirty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ko-KR" b="1" dirty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ko-KR" b="1" dirty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defRPr/>
            </a:pPr>
            <a:r>
              <a:rPr lang="ko-KR" altLang="en-US" b="1" dirty="0" err="1" smtClean="0">
                <a:solidFill>
                  <a:schemeClr val="bg1"/>
                </a:solidFill>
              </a:rPr>
              <a:t>서포트</a:t>
            </a:r>
            <a:r>
              <a:rPr lang="ko-KR" altLang="en-US" b="1" dirty="0" smtClean="0">
                <a:solidFill>
                  <a:schemeClr val="bg1"/>
                </a:solidFill>
              </a:rPr>
              <a:t> 벡터 머신</a:t>
            </a:r>
            <a:r>
              <a:rPr lang="en-US" altLang="ko-KR" b="1" dirty="0" smtClean="0">
                <a:solidFill>
                  <a:schemeClr val="bg1"/>
                </a:solidFill>
              </a:rPr>
              <a:t>(SVM) 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주어진 </a:t>
            </a:r>
            <a:r>
              <a:rPr lang="ko-KR" altLang="en-US" dirty="0">
                <a:solidFill>
                  <a:schemeClr val="bg1"/>
                </a:solidFill>
              </a:rPr>
              <a:t>데이터 집합을 바탕으로 하여 새로운 데이터가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defRPr/>
            </a:pPr>
            <a:r>
              <a:rPr lang="ko-KR" altLang="en-US" dirty="0" smtClean="0">
                <a:solidFill>
                  <a:schemeClr val="bg1"/>
                </a:solidFill>
              </a:rPr>
              <a:t>어느 클래스에 </a:t>
            </a:r>
            <a:r>
              <a:rPr lang="ko-KR" altLang="en-US" dirty="0">
                <a:solidFill>
                  <a:schemeClr val="bg1"/>
                </a:solidFill>
              </a:rPr>
              <a:t>속할지 </a:t>
            </a:r>
            <a:r>
              <a:rPr lang="ko-KR" altLang="en-US" dirty="0" smtClean="0">
                <a:solidFill>
                  <a:schemeClr val="bg1"/>
                </a:solidFill>
              </a:rPr>
              <a:t>판단하는 알고리즘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SVM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두 단계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결정경계가 하나의 </a:t>
            </a:r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초평면으로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표현될 수 있는 새로운 고차원 표현으로 데이터를 </a:t>
            </a:r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매핑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마진 최대화 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초평면과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각 클래스의 가장 가까운 데이터 포인트 사이의 거리가 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최대가 되는 경계를 찾음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76" name="Picture 4" descr="kernel method 이미지 검색결과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05" y="1609800"/>
            <a:ext cx="4824536" cy="21911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841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커널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855971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855971" y="60133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서포트 벡터머신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2751233"/>
            <a:ext cx="8313390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5400" y="1174506"/>
            <a:ext cx="9972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서포트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벡터머신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(SVM)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결정경계가 하나의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초평면으로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표현될 수 있는 새로운 고차원 표현으로 데이터를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매핑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37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커널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855971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855971" y="60133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13668" y="1174506"/>
            <a:ext cx="9972777" cy="128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서포트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벡터머신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(SVM)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마진 최대화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초평면과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각 클래스의 가장 가까운 데이터 포인트 사이의 거리가 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최대가 되는 경계를 찾음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122" name="Picture 2" descr="서포트 벡터머신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18" y="2632981"/>
            <a:ext cx="580072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9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1.2.4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결정트리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855971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855971" y="60133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딥러닝 결정트리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716423"/>
            <a:ext cx="5133975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5400" y="1093330"/>
            <a:ext cx="972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결정트리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입력 데이터를 분류하거나 입력에 대해 </a:t>
            </a:r>
            <a:r>
              <a:rPr lang="ko-KR" altLang="en-US" dirty="0" smtClean="0">
                <a:solidFill>
                  <a:schemeClr val="bg1"/>
                </a:solidFill>
              </a:rPr>
              <a:t>출력 값을 예측하는 트리</a:t>
            </a:r>
            <a:endParaRPr lang="ko-KR" alt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4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1.2.4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결정트리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855971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855971" y="60133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딥러닝 결정트리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716423"/>
            <a:ext cx="5133975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5400" y="1093330"/>
            <a:ext cx="9721080" cy="868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결정트리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입력 데이터를 분류하거나 입력에 대해 </a:t>
            </a:r>
            <a:r>
              <a:rPr lang="ko-KR" altLang="en-US" dirty="0" smtClean="0">
                <a:solidFill>
                  <a:schemeClr val="bg1"/>
                </a:solidFill>
              </a:rPr>
              <a:t>출력 값을 예측하는 트리</a:t>
            </a:r>
            <a:endParaRPr lang="ko-KR" alt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32004" y="3228914"/>
            <a:ext cx="465083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단점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하나의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트리에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고려해야 할 요소들이 매우 많아지면 가지들이 많아지고 과대적합으로 이어짐</a:t>
            </a:r>
          </a:p>
        </p:txBody>
      </p:sp>
    </p:spTree>
    <p:extLst>
      <p:ext uri="{BB962C8B-B14F-4D97-AF65-F5344CB8AC3E}">
        <p14:creationId xmlns:p14="http://schemas.microsoft.com/office/powerpoint/2010/main" val="354845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포레스트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31704" y="7120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3170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666830" y="3202179"/>
            <a:ext cx="3024336" cy="1558043"/>
            <a:chOff x="1487488" y="1553415"/>
            <a:chExt cx="6705293" cy="3476078"/>
          </a:xfrm>
        </p:grpSpPr>
        <p:grpSp>
          <p:nvGrpSpPr>
            <p:cNvPr id="18" name="그룹 17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</a:t>
                </a:r>
                <a:endParaRPr lang="ko-KR" altLang="en-US" dirty="0"/>
              </a:p>
            </p:txBody>
          </p:sp>
          <p:cxnSp>
            <p:nvCxnSpPr>
              <p:cNvPr id="5" name="직선 화살표 연결선 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화살표 연결선 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그룹 22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r2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25" name="직선 화살표 연결선 2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/>
            <p:cNvGrpSpPr/>
            <p:nvPr/>
          </p:nvGrpSpPr>
          <p:grpSpPr>
            <a:xfrm>
              <a:off x="1487488" y="4042942"/>
              <a:ext cx="1522755" cy="986551"/>
              <a:chOff x="3611724" y="1553415"/>
              <a:chExt cx="2196244" cy="1443537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r4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40" name="직선 화살표 연결선 39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r3</a:t>
                </a:r>
                <a:endParaRPr lang="ko-KR" altLang="en-US" dirty="0"/>
              </a:p>
            </p:txBody>
          </p:sp>
          <p:cxnSp>
            <p:nvCxnSpPr>
              <p:cNvPr id="48" name="직선 화살표 연결선 47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/>
            <p:cNvGrpSpPr/>
            <p:nvPr/>
          </p:nvGrpSpPr>
          <p:grpSpPr>
            <a:xfrm>
              <a:off x="3226331" y="4042942"/>
              <a:ext cx="1522755" cy="986551"/>
              <a:chOff x="3611724" y="1553415"/>
              <a:chExt cx="2196244" cy="1443537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r5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52" name="직선 화살표 연결선 51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/>
            <p:cNvGrpSpPr/>
            <p:nvPr/>
          </p:nvGrpSpPr>
          <p:grpSpPr>
            <a:xfrm>
              <a:off x="4923828" y="4042942"/>
              <a:ext cx="1522755" cy="986551"/>
              <a:chOff x="3611724" y="1553415"/>
              <a:chExt cx="2196244" cy="1443537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r6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56" name="직선 화살표 연결선 5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/>
            <p:cNvGrpSpPr/>
            <p:nvPr/>
          </p:nvGrpSpPr>
          <p:grpSpPr>
            <a:xfrm>
              <a:off x="6670026" y="4042942"/>
              <a:ext cx="1522755" cy="986551"/>
              <a:chOff x="3611724" y="1553415"/>
              <a:chExt cx="2196244" cy="1443537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r7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60" name="직선 화살표 연결선 59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/>
          <p:cNvSpPr txBox="1"/>
          <p:nvPr/>
        </p:nvSpPr>
        <p:spPr>
          <a:xfrm>
            <a:off x="807061" y="1268759"/>
            <a:ext cx="10696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포레스트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고려해야 할 요소들을 랜덤으로 나눠서 여러 개의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트리를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만든 다음 앙상블을 통해 분류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건강 위험을 분류 하는 문제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고려해야 할 요소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성별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키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몸무게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거주지역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운동량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흡연유무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음주 여부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혈압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혈당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근육량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 대사량 등 </a:t>
            </a:r>
          </a:p>
        </p:txBody>
      </p:sp>
      <p:grpSp>
        <p:nvGrpSpPr>
          <p:cNvPr id="91" name="그룹 90"/>
          <p:cNvGrpSpPr/>
          <p:nvPr/>
        </p:nvGrpSpPr>
        <p:grpSpPr>
          <a:xfrm>
            <a:off x="3958985" y="3202179"/>
            <a:ext cx="3024336" cy="1558043"/>
            <a:chOff x="1487488" y="1553415"/>
            <a:chExt cx="6705293" cy="3476078"/>
          </a:xfrm>
        </p:grpSpPr>
        <p:grpSp>
          <p:nvGrpSpPr>
            <p:cNvPr id="92" name="그룹 91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r8</a:t>
                </a:r>
                <a:endParaRPr lang="ko-KR" altLang="en-US" dirty="0"/>
              </a:p>
            </p:txBody>
          </p:sp>
          <p:cxnSp>
            <p:nvCxnSpPr>
              <p:cNvPr id="118" name="직선 화살표 연결선 117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화살표 연결선 118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r9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15" name="직선 화살표 연결선 11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화살표 연결선 115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/>
            <p:cNvGrpSpPr/>
            <p:nvPr/>
          </p:nvGrpSpPr>
          <p:grpSpPr>
            <a:xfrm>
              <a:off x="1487488" y="4042942"/>
              <a:ext cx="1522755" cy="986551"/>
              <a:chOff x="3611724" y="1553415"/>
              <a:chExt cx="2196244" cy="1443537"/>
            </a:xfrm>
          </p:grpSpPr>
          <p:sp>
            <p:nvSpPr>
              <p:cNvPr id="111" name="직사각형 110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r11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12" name="직선 화살표 연결선 111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화살표 연결선 112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108" name="직사각형 107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r10</a:t>
                </a:r>
                <a:endParaRPr lang="ko-KR" altLang="en-US" dirty="0"/>
              </a:p>
            </p:txBody>
          </p:sp>
          <p:cxnSp>
            <p:nvCxnSpPr>
              <p:cNvPr id="109" name="직선 화살표 연결선 108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화살표 연결선 109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그룹 95"/>
            <p:cNvGrpSpPr/>
            <p:nvPr/>
          </p:nvGrpSpPr>
          <p:grpSpPr>
            <a:xfrm>
              <a:off x="3226331" y="4042942"/>
              <a:ext cx="1522755" cy="986551"/>
              <a:chOff x="3611724" y="1553415"/>
              <a:chExt cx="2196244" cy="1443537"/>
            </a:xfrm>
          </p:grpSpPr>
          <p:sp>
            <p:nvSpPr>
              <p:cNvPr id="105" name="직사각형 10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r12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6" name="직선 화살표 연결선 10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그룹 96"/>
            <p:cNvGrpSpPr/>
            <p:nvPr/>
          </p:nvGrpSpPr>
          <p:grpSpPr>
            <a:xfrm>
              <a:off x="4923828" y="4042942"/>
              <a:ext cx="1522755" cy="986551"/>
              <a:chOff x="3611724" y="1553415"/>
              <a:chExt cx="2196244" cy="1443537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r13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3" name="직선 화살표 연결선 102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화살표 연결선 103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그룹 97"/>
            <p:cNvGrpSpPr/>
            <p:nvPr/>
          </p:nvGrpSpPr>
          <p:grpSpPr>
            <a:xfrm>
              <a:off x="6670026" y="4042942"/>
              <a:ext cx="1522755" cy="986551"/>
              <a:chOff x="3611724" y="1553415"/>
              <a:chExt cx="2196244" cy="1443537"/>
            </a:xfrm>
          </p:grpSpPr>
          <p:sp>
            <p:nvSpPr>
              <p:cNvPr id="99" name="직사각형 9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r14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0" name="직선 화살표 연결선 99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" name="그룹 119"/>
          <p:cNvGrpSpPr/>
          <p:nvPr/>
        </p:nvGrpSpPr>
        <p:grpSpPr>
          <a:xfrm>
            <a:off x="7392144" y="3164958"/>
            <a:ext cx="3024336" cy="1558043"/>
            <a:chOff x="1487488" y="1553415"/>
            <a:chExt cx="6705293" cy="3476078"/>
          </a:xfrm>
        </p:grpSpPr>
        <p:grpSp>
          <p:nvGrpSpPr>
            <p:cNvPr id="121" name="그룹 120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r15</a:t>
                </a:r>
                <a:endParaRPr lang="ko-KR" altLang="en-US" dirty="0"/>
              </a:p>
            </p:txBody>
          </p:sp>
          <p:cxnSp>
            <p:nvCxnSpPr>
              <p:cNvPr id="147" name="직선 화살표 연결선 146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그룹 121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43" name="직사각형 142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r16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44" name="직선 화살표 연결선 143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화살표 연결선 144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그룹 122"/>
            <p:cNvGrpSpPr/>
            <p:nvPr/>
          </p:nvGrpSpPr>
          <p:grpSpPr>
            <a:xfrm>
              <a:off x="1487488" y="4042942"/>
              <a:ext cx="1522755" cy="986551"/>
              <a:chOff x="3611724" y="1553415"/>
              <a:chExt cx="2196244" cy="1443537"/>
            </a:xfrm>
          </p:grpSpPr>
          <p:sp>
            <p:nvSpPr>
              <p:cNvPr id="140" name="직사각형 139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r18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41" name="직선 화살표 연결선 140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화살표 연결선 141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137" name="직사각형 136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r17</a:t>
                </a:r>
                <a:endParaRPr lang="ko-KR" altLang="en-US" dirty="0"/>
              </a:p>
            </p:txBody>
          </p:sp>
          <p:cxnSp>
            <p:nvCxnSpPr>
              <p:cNvPr id="138" name="직선 화살표 연결선 137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화살표 연결선 138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그룹 124"/>
            <p:cNvGrpSpPr/>
            <p:nvPr/>
          </p:nvGrpSpPr>
          <p:grpSpPr>
            <a:xfrm>
              <a:off x="3226331" y="4042942"/>
              <a:ext cx="1522755" cy="986551"/>
              <a:chOff x="3611724" y="1553415"/>
              <a:chExt cx="2196244" cy="1443537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r19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35" name="직선 화살표 연결선 13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화살표 연결선 135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그룹 125"/>
            <p:cNvGrpSpPr/>
            <p:nvPr/>
          </p:nvGrpSpPr>
          <p:grpSpPr>
            <a:xfrm>
              <a:off x="4923828" y="4042942"/>
              <a:ext cx="1522755" cy="986551"/>
              <a:chOff x="3611724" y="1553415"/>
              <a:chExt cx="2196244" cy="1443537"/>
            </a:xfrm>
          </p:grpSpPr>
          <p:sp>
            <p:nvSpPr>
              <p:cNvPr id="131" name="직사각형 130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r20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32" name="직선 화살표 연결선 131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화살표 연결선 132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그룹 126"/>
            <p:cNvGrpSpPr/>
            <p:nvPr/>
          </p:nvGrpSpPr>
          <p:grpSpPr>
            <a:xfrm>
              <a:off x="6670026" y="4042942"/>
              <a:ext cx="1522755" cy="986551"/>
              <a:chOff x="3611724" y="1553415"/>
              <a:chExt cx="2196244" cy="1443537"/>
            </a:xfrm>
          </p:grpSpPr>
          <p:sp>
            <p:nvSpPr>
              <p:cNvPr id="128" name="직사각형 127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r21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29" name="직선 화살표 연결선 128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화살표 연결선 129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타원 5"/>
          <p:cNvSpPr/>
          <p:nvPr/>
        </p:nvSpPr>
        <p:spPr>
          <a:xfrm>
            <a:off x="2120233" y="4941168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/>
          <p:cNvSpPr/>
          <p:nvPr/>
        </p:nvSpPr>
        <p:spPr>
          <a:xfrm>
            <a:off x="2121947" y="5229200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/>
          <p:cNvSpPr/>
          <p:nvPr/>
        </p:nvSpPr>
        <p:spPr>
          <a:xfrm>
            <a:off x="2137933" y="5501387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/>
          <p:cNvSpPr/>
          <p:nvPr/>
        </p:nvSpPr>
        <p:spPr>
          <a:xfrm>
            <a:off x="5430088" y="4952041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/>
          <p:cNvSpPr/>
          <p:nvPr/>
        </p:nvSpPr>
        <p:spPr>
          <a:xfrm>
            <a:off x="5431802" y="5240073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/>
          <p:cNvSpPr/>
          <p:nvPr/>
        </p:nvSpPr>
        <p:spPr>
          <a:xfrm>
            <a:off x="5447788" y="5512260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/>
          <p:cNvSpPr/>
          <p:nvPr/>
        </p:nvSpPr>
        <p:spPr>
          <a:xfrm>
            <a:off x="8851437" y="4940110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/>
          <p:cNvSpPr/>
          <p:nvPr/>
        </p:nvSpPr>
        <p:spPr>
          <a:xfrm>
            <a:off x="8853151" y="5228142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/>
          <p:cNvSpPr/>
          <p:nvPr/>
        </p:nvSpPr>
        <p:spPr>
          <a:xfrm>
            <a:off x="8869137" y="5500329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2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포레스트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31704" y="7120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3170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666830" y="3202179"/>
            <a:ext cx="3024336" cy="1558043"/>
            <a:chOff x="1487488" y="1553415"/>
            <a:chExt cx="6705293" cy="3476078"/>
          </a:xfrm>
        </p:grpSpPr>
        <p:grpSp>
          <p:nvGrpSpPr>
            <p:cNvPr id="18" name="그룹 17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</a:t>
                </a:r>
                <a:endParaRPr lang="ko-KR" altLang="en-US" dirty="0"/>
              </a:p>
            </p:txBody>
          </p:sp>
          <p:cxnSp>
            <p:nvCxnSpPr>
              <p:cNvPr id="5" name="직선 화살표 연결선 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화살표 연결선 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그룹 22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r2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25" name="직선 화살표 연결선 2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/>
            <p:cNvGrpSpPr/>
            <p:nvPr/>
          </p:nvGrpSpPr>
          <p:grpSpPr>
            <a:xfrm>
              <a:off x="1487488" y="4042942"/>
              <a:ext cx="1522755" cy="986551"/>
              <a:chOff x="3611724" y="1553415"/>
              <a:chExt cx="2196244" cy="1443537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r4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40" name="직선 화살표 연결선 39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r3</a:t>
                </a:r>
                <a:endParaRPr lang="ko-KR" altLang="en-US" dirty="0"/>
              </a:p>
            </p:txBody>
          </p:sp>
          <p:cxnSp>
            <p:nvCxnSpPr>
              <p:cNvPr id="48" name="직선 화살표 연결선 47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/>
            <p:cNvGrpSpPr/>
            <p:nvPr/>
          </p:nvGrpSpPr>
          <p:grpSpPr>
            <a:xfrm>
              <a:off x="3226331" y="4042942"/>
              <a:ext cx="1522755" cy="986551"/>
              <a:chOff x="3611724" y="1553415"/>
              <a:chExt cx="2196244" cy="1443537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r5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52" name="직선 화살표 연결선 51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/>
            <p:cNvGrpSpPr/>
            <p:nvPr/>
          </p:nvGrpSpPr>
          <p:grpSpPr>
            <a:xfrm>
              <a:off x="4923828" y="4042942"/>
              <a:ext cx="1522755" cy="986551"/>
              <a:chOff x="3611724" y="1553415"/>
              <a:chExt cx="2196244" cy="1443537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r6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56" name="직선 화살표 연결선 5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/>
            <p:cNvGrpSpPr/>
            <p:nvPr/>
          </p:nvGrpSpPr>
          <p:grpSpPr>
            <a:xfrm>
              <a:off x="6670026" y="4042942"/>
              <a:ext cx="1522755" cy="986551"/>
              <a:chOff x="3611724" y="1553415"/>
              <a:chExt cx="2196244" cy="1443537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r7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60" name="직선 화살표 연결선 59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/>
          <p:cNvSpPr txBox="1"/>
          <p:nvPr/>
        </p:nvSpPr>
        <p:spPr>
          <a:xfrm>
            <a:off x="807061" y="1268759"/>
            <a:ext cx="10696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포레스트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고려해야 할 요소들을 랜덤으로 나눠서 여러 개의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트리를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만든다음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앙상블을 통해 분류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건강 위험을 분류 하는 문제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고려해야 할 요소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성별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키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몸무게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거주지역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운동량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흡연유무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음주 여부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혈압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혈당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근육량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 대사량 등 </a:t>
            </a:r>
          </a:p>
        </p:txBody>
      </p:sp>
      <p:grpSp>
        <p:nvGrpSpPr>
          <p:cNvPr id="91" name="그룹 90"/>
          <p:cNvGrpSpPr/>
          <p:nvPr/>
        </p:nvGrpSpPr>
        <p:grpSpPr>
          <a:xfrm>
            <a:off x="3958985" y="3202179"/>
            <a:ext cx="3024336" cy="1558043"/>
            <a:chOff x="1487488" y="1553415"/>
            <a:chExt cx="6705293" cy="3476078"/>
          </a:xfrm>
        </p:grpSpPr>
        <p:grpSp>
          <p:nvGrpSpPr>
            <p:cNvPr id="92" name="그룹 91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r8</a:t>
                </a:r>
                <a:endParaRPr lang="ko-KR" altLang="en-US" dirty="0"/>
              </a:p>
            </p:txBody>
          </p:sp>
          <p:cxnSp>
            <p:nvCxnSpPr>
              <p:cNvPr id="118" name="직선 화살표 연결선 117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화살표 연결선 118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r9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15" name="직선 화살표 연결선 11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화살표 연결선 115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/>
            <p:cNvGrpSpPr/>
            <p:nvPr/>
          </p:nvGrpSpPr>
          <p:grpSpPr>
            <a:xfrm>
              <a:off x="1487488" y="4042942"/>
              <a:ext cx="1522755" cy="986551"/>
              <a:chOff x="3611724" y="1553415"/>
              <a:chExt cx="2196244" cy="1443537"/>
            </a:xfrm>
          </p:grpSpPr>
          <p:sp>
            <p:nvSpPr>
              <p:cNvPr id="111" name="직사각형 110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r11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12" name="직선 화살표 연결선 111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화살표 연결선 112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108" name="직사각형 107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r10</a:t>
                </a:r>
                <a:endParaRPr lang="ko-KR" altLang="en-US" dirty="0"/>
              </a:p>
            </p:txBody>
          </p:sp>
          <p:cxnSp>
            <p:nvCxnSpPr>
              <p:cNvPr id="109" name="직선 화살표 연결선 108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화살표 연결선 109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그룹 95"/>
            <p:cNvGrpSpPr/>
            <p:nvPr/>
          </p:nvGrpSpPr>
          <p:grpSpPr>
            <a:xfrm>
              <a:off x="3226331" y="4042942"/>
              <a:ext cx="1522755" cy="986551"/>
              <a:chOff x="3611724" y="1553415"/>
              <a:chExt cx="2196244" cy="1443537"/>
            </a:xfrm>
          </p:grpSpPr>
          <p:sp>
            <p:nvSpPr>
              <p:cNvPr id="105" name="직사각형 10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r12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6" name="직선 화살표 연결선 10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그룹 96"/>
            <p:cNvGrpSpPr/>
            <p:nvPr/>
          </p:nvGrpSpPr>
          <p:grpSpPr>
            <a:xfrm>
              <a:off x="4923828" y="4042942"/>
              <a:ext cx="1522755" cy="986551"/>
              <a:chOff x="3611724" y="1553415"/>
              <a:chExt cx="2196244" cy="1443537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r13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3" name="직선 화살표 연결선 102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화살표 연결선 103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그룹 97"/>
            <p:cNvGrpSpPr/>
            <p:nvPr/>
          </p:nvGrpSpPr>
          <p:grpSpPr>
            <a:xfrm>
              <a:off x="6670026" y="4042942"/>
              <a:ext cx="1522755" cy="986551"/>
              <a:chOff x="3611724" y="1553415"/>
              <a:chExt cx="2196244" cy="1443537"/>
            </a:xfrm>
          </p:grpSpPr>
          <p:sp>
            <p:nvSpPr>
              <p:cNvPr id="99" name="직사각형 9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r14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0" name="직선 화살표 연결선 99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" name="그룹 119"/>
          <p:cNvGrpSpPr/>
          <p:nvPr/>
        </p:nvGrpSpPr>
        <p:grpSpPr>
          <a:xfrm>
            <a:off x="7392144" y="3164958"/>
            <a:ext cx="3024336" cy="1558043"/>
            <a:chOff x="1487488" y="1553415"/>
            <a:chExt cx="6705293" cy="3476078"/>
          </a:xfrm>
        </p:grpSpPr>
        <p:grpSp>
          <p:nvGrpSpPr>
            <p:cNvPr id="121" name="그룹 120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r15</a:t>
                </a:r>
                <a:endParaRPr lang="ko-KR" altLang="en-US" dirty="0"/>
              </a:p>
            </p:txBody>
          </p:sp>
          <p:cxnSp>
            <p:nvCxnSpPr>
              <p:cNvPr id="147" name="직선 화살표 연결선 146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그룹 121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43" name="직사각형 142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r16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44" name="직선 화살표 연결선 143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화살표 연결선 144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그룹 122"/>
            <p:cNvGrpSpPr/>
            <p:nvPr/>
          </p:nvGrpSpPr>
          <p:grpSpPr>
            <a:xfrm>
              <a:off x="1487488" y="4042942"/>
              <a:ext cx="1522755" cy="986551"/>
              <a:chOff x="3611724" y="1553415"/>
              <a:chExt cx="2196244" cy="1443537"/>
            </a:xfrm>
          </p:grpSpPr>
          <p:sp>
            <p:nvSpPr>
              <p:cNvPr id="140" name="직사각형 139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r18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41" name="직선 화살표 연결선 140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화살표 연결선 141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137" name="직사각형 136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r17</a:t>
                </a:r>
                <a:endParaRPr lang="ko-KR" altLang="en-US" dirty="0"/>
              </a:p>
            </p:txBody>
          </p:sp>
          <p:cxnSp>
            <p:nvCxnSpPr>
              <p:cNvPr id="138" name="직선 화살표 연결선 137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화살표 연결선 138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그룹 124"/>
            <p:cNvGrpSpPr/>
            <p:nvPr/>
          </p:nvGrpSpPr>
          <p:grpSpPr>
            <a:xfrm>
              <a:off x="3226331" y="4042942"/>
              <a:ext cx="1522755" cy="986551"/>
              <a:chOff x="3611724" y="1553415"/>
              <a:chExt cx="2196244" cy="1443537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r19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35" name="직선 화살표 연결선 13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화살표 연결선 135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그룹 125"/>
            <p:cNvGrpSpPr/>
            <p:nvPr/>
          </p:nvGrpSpPr>
          <p:grpSpPr>
            <a:xfrm>
              <a:off x="4923828" y="4042942"/>
              <a:ext cx="1522755" cy="986551"/>
              <a:chOff x="3611724" y="1553415"/>
              <a:chExt cx="2196244" cy="1443537"/>
            </a:xfrm>
          </p:grpSpPr>
          <p:sp>
            <p:nvSpPr>
              <p:cNvPr id="131" name="직사각형 130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r20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32" name="직선 화살표 연결선 131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화살표 연결선 132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그룹 126"/>
            <p:cNvGrpSpPr/>
            <p:nvPr/>
          </p:nvGrpSpPr>
          <p:grpSpPr>
            <a:xfrm>
              <a:off x="6670026" y="4042942"/>
              <a:ext cx="1522755" cy="986551"/>
              <a:chOff x="3611724" y="1553415"/>
              <a:chExt cx="2196244" cy="1443537"/>
            </a:xfrm>
          </p:grpSpPr>
          <p:sp>
            <p:nvSpPr>
              <p:cNvPr id="128" name="직사각형 127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r21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29" name="직선 화살표 연결선 128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화살표 연결선 129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917983" y="5640720"/>
            <a:ext cx="11651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건강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17887" y="5640719"/>
            <a:ext cx="1095583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위험</a:t>
            </a:r>
          </a:p>
        </p:txBody>
      </p:sp>
      <p:sp>
        <p:nvSpPr>
          <p:cNvPr id="6144" name="TextBox 6143"/>
          <p:cNvSpPr txBox="1"/>
          <p:nvPr/>
        </p:nvSpPr>
        <p:spPr>
          <a:xfrm>
            <a:off x="8625435" y="5640718"/>
            <a:ext cx="10531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건강</a:t>
            </a:r>
          </a:p>
        </p:txBody>
      </p:sp>
      <p:sp>
        <p:nvSpPr>
          <p:cNvPr id="6" name="타원 5"/>
          <p:cNvSpPr/>
          <p:nvPr/>
        </p:nvSpPr>
        <p:spPr>
          <a:xfrm>
            <a:off x="2120233" y="4941168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/>
          <p:cNvSpPr/>
          <p:nvPr/>
        </p:nvSpPr>
        <p:spPr>
          <a:xfrm>
            <a:off x="2121947" y="5229200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/>
          <p:cNvSpPr/>
          <p:nvPr/>
        </p:nvSpPr>
        <p:spPr>
          <a:xfrm>
            <a:off x="2137933" y="5501387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/>
          <p:cNvSpPr/>
          <p:nvPr/>
        </p:nvSpPr>
        <p:spPr>
          <a:xfrm>
            <a:off x="5430088" y="4952041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/>
          <p:cNvSpPr/>
          <p:nvPr/>
        </p:nvSpPr>
        <p:spPr>
          <a:xfrm>
            <a:off x="5431802" y="5240073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/>
          <p:cNvSpPr/>
          <p:nvPr/>
        </p:nvSpPr>
        <p:spPr>
          <a:xfrm>
            <a:off x="5447788" y="5512260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/>
          <p:cNvSpPr/>
          <p:nvPr/>
        </p:nvSpPr>
        <p:spPr>
          <a:xfrm>
            <a:off x="8851437" y="4940110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/>
          <p:cNvSpPr/>
          <p:nvPr/>
        </p:nvSpPr>
        <p:spPr>
          <a:xfrm>
            <a:off x="8853151" y="5228142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/>
          <p:cNvSpPr/>
          <p:nvPr/>
        </p:nvSpPr>
        <p:spPr>
          <a:xfrm>
            <a:off x="8869137" y="5500329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06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포레스트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31704" y="7120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3170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666830" y="3202179"/>
            <a:ext cx="3024336" cy="1558043"/>
            <a:chOff x="1487488" y="1553415"/>
            <a:chExt cx="6705293" cy="3476078"/>
          </a:xfrm>
        </p:grpSpPr>
        <p:grpSp>
          <p:nvGrpSpPr>
            <p:cNvPr id="18" name="그룹 17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</a:t>
                </a:r>
                <a:endParaRPr lang="ko-KR" altLang="en-US" dirty="0"/>
              </a:p>
            </p:txBody>
          </p:sp>
          <p:cxnSp>
            <p:nvCxnSpPr>
              <p:cNvPr id="5" name="직선 화살표 연결선 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화살표 연결선 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그룹 22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r2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25" name="직선 화살표 연결선 2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/>
            <p:cNvGrpSpPr/>
            <p:nvPr/>
          </p:nvGrpSpPr>
          <p:grpSpPr>
            <a:xfrm>
              <a:off x="1487488" y="4042942"/>
              <a:ext cx="1522755" cy="986551"/>
              <a:chOff x="3611724" y="1553415"/>
              <a:chExt cx="2196244" cy="1443537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r4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40" name="직선 화살표 연결선 39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r3</a:t>
                </a:r>
                <a:endParaRPr lang="ko-KR" altLang="en-US" dirty="0"/>
              </a:p>
            </p:txBody>
          </p:sp>
          <p:cxnSp>
            <p:nvCxnSpPr>
              <p:cNvPr id="48" name="직선 화살표 연결선 47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/>
            <p:cNvGrpSpPr/>
            <p:nvPr/>
          </p:nvGrpSpPr>
          <p:grpSpPr>
            <a:xfrm>
              <a:off x="3226331" y="4042942"/>
              <a:ext cx="1522755" cy="986551"/>
              <a:chOff x="3611724" y="1553415"/>
              <a:chExt cx="2196244" cy="1443537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r5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52" name="직선 화살표 연결선 51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/>
            <p:cNvGrpSpPr/>
            <p:nvPr/>
          </p:nvGrpSpPr>
          <p:grpSpPr>
            <a:xfrm>
              <a:off x="4923828" y="4042942"/>
              <a:ext cx="1522755" cy="986551"/>
              <a:chOff x="3611724" y="1553415"/>
              <a:chExt cx="2196244" cy="1443537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r6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56" name="직선 화살표 연결선 5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/>
            <p:cNvGrpSpPr/>
            <p:nvPr/>
          </p:nvGrpSpPr>
          <p:grpSpPr>
            <a:xfrm>
              <a:off x="6670026" y="4042942"/>
              <a:ext cx="1522755" cy="986551"/>
              <a:chOff x="3611724" y="1553415"/>
              <a:chExt cx="2196244" cy="1443537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r7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60" name="직선 화살표 연결선 59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/>
          <p:cNvSpPr txBox="1"/>
          <p:nvPr/>
        </p:nvSpPr>
        <p:spPr>
          <a:xfrm>
            <a:off x="807061" y="1268759"/>
            <a:ext cx="10696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포레스트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고려해야 할 요소들을 랜덤으로 나눠서 여러 개의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트리를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만든다음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앙상블을 통해 분류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건강 위험을 분류 하는 문제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고려해야 할 요소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성별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키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몸무게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거주지역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운동량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흡연유무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음주 여부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혈압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혈당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근육량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 대사량 등 </a:t>
            </a:r>
          </a:p>
        </p:txBody>
      </p:sp>
      <p:grpSp>
        <p:nvGrpSpPr>
          <p:cNvPr id="91" name="그룹 90"/>
          <p:cNvGrpSpPr/>
          <p:nvPr/>
        </p:nvGrpSpPr>
        <p:grpSpPr>
          <a:xfrm>
            <a:off x="3958985" y="3202179"/>
            <a:ext cx="3024336" cy="1558043"/>
            <a:chOff x="1487488" y="1553415"/>
            <a:chExt cx="6705293" cy="3476078"/>
          </a:xfrm>
        </p:grpSpPr>
        <p:grpSp>
          <p:nvGrpSpPr>
            <p:cNvPr id="92" name="그룹 91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r8</a:t>
                </a:r>
                <a:endParaRPr lang="ko-KR" altLang="en-US" dirty="0"/>
              </a:p>
            </p:txBody>
          </p:sp>
          <p:cxnSp>
            <p:nvCxnSpPr>
              <p:cNvPr id="118" name="직선 화살표 연결선 117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화살표 연결선 118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r9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15" name="직선 화살표 연결선 11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화살표 연결선 115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/>
            <p:cNvGrpSpPr/>
            <p:nvPr/>
          </p:nvGrpSpPr>
          <p:grpSpPr>
            <a:xfrm>
              <a:off x="1487488" y="4042942"/>
              <a:ext cx="1522755" cy="986551"/>
              <a:chOff x="3611724" y="1553415"/>
              <a:chExt cx="2196244" cy="1443537"/>
            </a:xfrm>
          </p:grpSpPr>
          <p:sp>
            <p:nvSpPr>
              <p:cNvPr id="111" name="직사각형 110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r11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12" name="직선 화살표 연결선 111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화살표 연결선 112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108" name="직사각형 107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r10</a:t>
                </a:r>
                <a:endParaRPr lang="ko-KR" altLang="en-US" dirty="0"/>
              </a:p>
            </p:txBody>
          </p:sp>
          <p:cxnSp>
            <p:nvCxnSpPr>
              <p:cNvPr id="109" name="직선 화살표 연결선 108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화살표 연결선 109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그룹 95"/>
            <p:cNvGrpSpPr/>
            <p:nvPr/>
          </p:nvGrpSpPr>
          <p:grpSpPr>
            <a:xfrm>
              <a:off x="3226331" y="4042942"/>
              <a:ext cx="1522755" cy="986551"/>
              <a:chOff x="3611724" y="1553415"/>
              <a:chExt cx="2196244" cy="1443537"/>
            </a:xfrm>
          </p:grpSpPr>
          <p:sp>
            <p:nvSpPr>
              <p:cNvPr id="105" name="직사각형 10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r12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6" name="직선 화살표 연결선 10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그룹 96"/>
            <p:cNvGrpSpPr/>
            <p:nvPr/>
          </p:nvGrpSpPr>
          <p:grpSpPr>
            <a:xfrm>
              <a:off x="4923828" y="4042942"/>
              <a:ext cx="1522755" cy="986551"/>
              <a:chOff x="3611724" y="1553415"/>
              <a:chExt cx="2196244" cy="1443537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r13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3" name="직선 화살표 연결선 102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화살표 연결선 103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그룹 97"/>
            <p:cNvGrpSpPr/>
            <p:nvPr/>
          </p:nvGrpSpPr>
          <p:grpSpPr>
            <a:xfrm>
              <a:off x="6670026" y="4042942"/>
              <a:ext cx="1522755" cy="986551"/>
              <a:chOff x="3611724" y="1553415"/>
              <a:chExt cx="2196244" cy="1443537"/>
            </a:xfrm>
          </p:grpSpPr>
          <p:sp>
            <p:nvSpPr>
              <p:cNvPr id="99" name="직사각형 9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r14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0" name="직선 화살표 연결선 99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" name="그룹 119"/>
          <p:cNvGrpSpPr/>
          <p:nvPr/>
        </p:nvGrpSpPr>
        <p:grpSpPr>
          <a:xfrm>
            <a:off x="7392144" y="3164958"/>
            <a:ext cx="3024336" cy="1558043"/>
            <a:chOff x="1487488" y="1553415"/>
            <a:chExt cx="6705293" cy="3476078"/>
          </a:xfrm>
        </p:grpSpPr>
        <p:grpSp>
          <p:nvGrpSpPr>
            <p:cNvPr id="121" name="그룹 120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r15</a:t>
                </a:r>
                <a:endParaRPr lang="ko-KR" altLang="en-US" dirty="0"/>
              </a:p>
            </p:txBody>
          </p:sp>
          <p:cxnSp>
            <p:nvCxnSpPr>
              <p:cNvPr id="147" name="직선 화살표 연결선 146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그룹 121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43" name="직사각형 142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r16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44" name="직선 화살표 연결선 143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화살표 연결선 144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그룹 122"/>
            <p:cNvGrpSpPr/>
            <p:nvPr/>
          </p:nvGrpSpPr>
          <p:grpSpPr>
            <a:xfrm>
              <a:off x="1487488" y="4042942"/>
              <a:ext cx="1522755" cy="986551"/>
              <a:chOff x="3611724" y="1553415"/>
              <a:chExt cx="2196244" cy="1443537"/>
            </a:xfrm>
          </p:grpSpPr>
          <p:sp>
            <p:nvSpPr>
              <p:cNvPr id="140" name="직사각형 139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r18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41" name="직선 화살표 연결선 140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화살표 연결선 141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137" name="직사각형 136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r17</a:t>
                </a:r>
                <a:endParaRPr lang="ko-KR" altLang="en-US" dirty="0"/>
              </a:p>
            </p:txBody>
          </p:sp>
          <p:cxnSp>
            <p:nvCxnSpPr>
              <p:cNvPr id="138" name="직선 화살표 연결선 137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화살표 연결선 138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그룹 124"/>
            <p:cNvGrpSpPr/>
            <p:nvPr/>
          </p:nvGrpSpPr>
          <p:grpSpPr>
            <a:xfrm>
              <a:off x="3226331" y="4042942"/>
              <a:ext cx="1522755" cy="986551"/>
              <a:chOff x="3611724" y="1553415"/>
              <a:chExt cx="2196244" cy="1443537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r19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35" name="직선 화살표 연결선 13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화살표 연결선 135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그룹 125"/>
            <p:cNvGrpSpPr/>
            <p:nvPr/>
          </p:nvGrpSpPr>
          <p:grpSpPr>
            <a:xfrm>
              <a:off x="4923828" y="4042942"/>
              <a:ext cx="1522755" cy="986551"/>
              <a:chOff x="3611724" y="1553415"/>
              <a:chExt cx="2196244" cy="1443537"/>
            </a:xfrm>
          </p:grpSpPr>
          <p:sp>
            <p:nvSpPr>
              <p:cNvPr id="131" name="직사각형 130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r20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32" name="직선 화살표 연결선 131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화살표 연결선 132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그룹 126"/>
            <p:cNvGrpSpPr/>
            <p:nvPr/>
          </p:nvGrpSpPr>
          <p:grpSpPr>
            <a:xfrm>
              <a:off x="6670026" y="4042942"/>
              <a:ext cx="1522755" cy="986551"/>
              <a:chOff x="3611724" y="1553415"/>
              <a:chExt cx="2196244" cy="1443537"/>
            </a:xfrm>
          </p:grpSpPr>
          <p:sp>
            <p:nvSpPr>
              <p:cNvPr id="128" name="직사각형 127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r21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29" name="직선 화살표 연결선 128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화살표 연결선 129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917983" y="5640720"/>
            <a:ext cx="11651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건강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17887" y="5640719"/>
            <a:ext cx="1095583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위험</a:t>
            </a:r>
          </a:p>
        </p:txBody>
      </p:sp>
      <p:sp>
        <p:nvSpPr>
          <p:cNvPr id="6144" name="TextBox 6143"/>
          <p:cNvSpPr txBox="1"/>
          <p:nvPr/>
        </p:nvSpPr>
        <p:spPr>
          <a:xfrm>
            <a:off x="8625435" y="5640718"/>
            <a:ext cx="10531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건강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28217" y="5007089"/>
            <a:ext cx="39418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건강</a:t>
            </a:r>
            <a:r>
              <a:rPr lang="en-US" altLang="ko-KR" sz="3000" b="1" dirty="0" smtClean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  <a:endParaRPr lang="ko-KR" altLang="en-US" sz="3000" b="1" dirty="0" smtClean="0">
              <a:solidFill>
                <a:srgbClr val="FFFF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120233" y="4941168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/>
          <p:cNvSpPr/>
          <p:nvPr/>
        </p:nvSpPr>
        <p:spPr>
          <a:xfrm>
            <a:off x="2121947" y="5229200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/>
          <p:cNvSpPr/>
          <p:nvPr/>
        </p:nvSpPr>
        <p:spPr>
          <a:xfrm>
            <a:off x="2137933" y="5501387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/>
          <p:cNvSpPr/>
          <p:nvPr/>
        </p:nvSpPr>
        <p:spPr>
          <a:xfrm>
            <a:off x="5430088" y="4952041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/>
          <p:cNvSpPr/>
          <p:nvPr/>
        </p:nvSpPr>
        <p:spPr>
          <a:xfrm>
            <a:off x="5431802" y="5240073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/>
          <p:cNvSpPr/>
          <p:nvPr/>
        </p:nvSpPr>
        <p:spPr>
          <a:xfrm>
            <a:off x="5447788" y="5512260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/>
          <p:cNvSpPr/>
          <p:nvPr/>
        </p:nvSpPr>
        <p:spPr>
          <a:xfrm>
            <a:off x="8851437" y="4940110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/>
          <p:cNvSpPr/>
          <p:nvPr/>
        </p:nvSpPr>
        <p:spPr>
          <a:xfrm>
            <a:off x="8853151" y="5228142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/>
          <p:cNvSpPr/>
          <p:nvPr/>
        </p:nvSpPr>
        <p:spPr>
          <a:xfrm>
            <a:off x="8869137" y="5500329"/>
            <a:ext cx="157629" cy="159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8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1.2.4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부스팅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935760" y="7120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935760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551384" y="2852936"/>
            <a:ext cx="2558681" cy="1398182"/>
            <a:chOff x="1487488" y="1553415"/>
            <a:chExt cx="5672884" cy="3119420"/>
          </a:xfrm>
        </p:grpSpPr>
        <p:grpSp>
          <p:nvGrpSpPr>
            <p:cNvPr id="15" name="그룹 14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6" name="직선 화살표 연결선 4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43" name="직선 화살표 연결선 42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직사각형 38"/>
            <p:cNvSpPr/>
            <p:nvPr/>
          </p:nvSpPr>
          <p:spPr>
            <a:xfrm>
              <a:off x="1487488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8" name="직선 화살표 연결선 37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직사각형 27"/>
            <p:cNvSpPr/>
            <p:nvPr/>
          </p:nvSpPr>
          <p:spPr>
            <a:xfrm>
              <a:off x="4923829" y="4042941"/>
              <a:ext cx="1522755" cy="62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3462481" y="2841341"/>
            <a:ext cx="2066227" cy="1398182"/>
            <a:chOff x="3611724" y="1553415"/>
            <a:chExt cx="4581057" cy="3119420"/>
          </a:xfrm>
        </p:grpSpPr>
        <p:grpSp>
          <p:nvGrpSpPr>
            <p:cNvPr id="49" name="그룹 48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5" name="직선 화살표 연결선 7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6" name="직선 화살표 연결선 6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직사각형 58"/>
            <p:cNvSpPr/>
            <p:nvPr/>
          </p:nvSpPr>
          <p:spPr>
            <a:xfrm>
              <a:off x="4923829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6670026" y="4042941"/>
              <a:ext cx="1522755" cy="62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5818102" y="2815209"/>
            <a:ext cx="3024336" cy="1398182"/>
            <a:chOff x="1487488" y="1553415"/>
            <a:chExt cx="6705293" cy="3119420"/>
          </a:xfrm>
        </p:grpSpPr>
        <p:grpSp>
          <p:nvGrpSpPr>
            <p:cNvPr id="78" name="그룹 77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4" name="직선 화살표 연결선 103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화살표 연결선 104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2" name="직선 화살표 연결선 101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직사각형 96"/>
            <p:cNvSpPr/>
            <p:nvPr/>
          </p:nvSpPr>
          <p:spPr>
            <a:xfrm>
              <a:off x="1487488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95" name="직선 화살표 연결선 9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직사각형 84"/>
            <p:cNvSpPr/>
            <p:nvPr/>
          </p:nvSpPr>
          <p:spPr>
            <a:xfrm>
              <a:off x="6670026" y="4042941"/>
              <a:ext cx="1522755" cy="62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94792" y="1340768"/>
            <a:ext cx="9512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부스팅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무작위성이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없고 사전 가지치기를 사용하여 앙상블을 통해 분류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얉은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트리를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많이 연결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메모리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적게사용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예측 빠름 </a:t>
            </a:r>
          </a:p>
        </p:txBody>
      </p:sp>
      <p:grpSp>
        <p:nvGrpSpPr>
          <p:cNvPr id="107" name="그룹 106"/>
          <p:cNvGrpSpPr/>
          <p:nvPr/>
        </p:nvGrpSpPr>
        <p:grpSpPr>
          <a:xfrm>
            <a:off x="9264995" y="2815209"/>
            <a:ext cx="1948697" cy="1398182"/>
            <a:chOff x="1487488" y="1553415"/>
            <a:chExt cx="4320480" cy="3119419"/>
          </a:xfrm>
        </p:grpSpPr>
        <p:grpSp>
          <p:nvGrpSpPr>
            <p:cNvPr id="108" name="그룹 107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19" name="직사각형 11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1" name="직선 화살표 연결선 12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그룹 108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18" name="직선 화살표 연결선 117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직사각형 109"/>
            <p:cNvSpPr/>
            <p:nvPr/>
          </p:nvSpPr>
          <p:spPr>
            <a:xfrm>
              <a:off x="1487488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842056" y="2375808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791744" y="2356944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131080" y="2327382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0565170" y="2303951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1.2.4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부스팅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935760" y="7120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935760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551384" y="2852936"/>
            <a:ext cx="2558681" cy="1398182"/>
            <a:chOff x="1487488" y="1553415"/>
            <a:chExt cx="5672884" cy="3119420"/>
          </a:xfrm>
        </p:grpSpPr>
        <p:grpSp>
          <p:nvGrpSpPr>
            <p:cNvPr id="15" name="그룹 14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6" name="직선 화살표 연결선 4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43" name="직선 화살표 연결선 42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직사각형 38"/>
            <p:cNvSpPr/>
            <p:nvPr/>
          </p:nvSpPr>
          <p:spPr>
            <a:xfrm>
              <a:off x="1487488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8" name="직선 화살표 연결선 37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직사각형 27"/>
            <p:cNvSpPr/>
            <p:nvPr/>
          </p:nvSpPr>
          <p:spPr>
            <a:xfrm>
              <a:off x="4923829" y="4042941"/>
              <a:ext cx="1522755" cy="62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3462481" y="2841341"/>
            <a:ext cx="2066227" cy="1398182"/>
            <a:chOff x="3611724" y="1553415"/>
            <a:chExt cx="4581057" cy="3119420"/>
          </a:xfrm>
        </p:grpSpPr>
        <p:grpSp>
          <p:nvGrpSpPr>
            <p:cNvPr id="49" name="그룹 48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5" name="직선 화살표 연결선 7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6" name="직선 화살표 연결선 6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직사각형 58"/>
            <p:cNvSpPr/>
            <p:nvPr/>
          </p:nvSpPr>
          <p:spPr>
            <a:xfrm>
              <a:off x="4923829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6670026" y="4042941"/>
              <a:ext cx="1522755" cy="62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5818102" y="2815209"/>
            <a:ext cx="3024336" cy="1398182"/>
            <a:chOff x="1487488" y="1553415"/>
            <a:chExt cx="6705293" cy="3119420"/>
          </a:xfrm>
        </p:grpSpPr>
        <p:grpSp>
          <p:nvGrpSpPr>
            <p:cNvPr id="78" name="그룹 77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4" name="직선 화살표 연결선 103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화살표 연결선 104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2" name="직선 화살표 연결선 101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직사각형 96"/>
            <p:cNvSpPr/>
            <p:nvPr/>
          </p:nvSpPr>
          <p:spPr>
            <a:xfrm>
              <a:off x="1487488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95" name="직선 화살표 연결선 9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직사각형 84"/>
            <p:cNvSpPr/>
            <p:nvPr/>
          </p:nvSpPr>
          <p:spPr>
            <a:xfrm>
              <a:off x="6670026" y="4042941"/>
              <a:ext cx="1522755" cy="62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94792" y="1340768"/>
            <a:ext cx="9512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부스팅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무작위성이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없고 사전 가지치기를 사용하여 앙상블을 통해 분류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얉은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트리를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많이 연결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메모리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적게사용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예측 빠름 </a:t>
            </a:r>
          </a:p>
        </p:txBody>
      </p:sp>
      <p:grpSp>
        <p:nvGrpSpPr>
          <p:cNvPr id="107" name="그룹 106"/>
          <p:cNvGrpSpPr/>
          <p:nvPr/>
        </p:nvGrpSpPr>
        <p:grpSpPr>
          <a:xfrm>
            <a:off x="9264995" y="2815209"/>
            <a:ext cx="1948697" cy="1398182"/>
            <a:chOff x="1487488" y="1553415"/>
            <a:chExt cx="4320480" cy="3119419"/>
          </a:xfrm>
        </p:grpSpPr>
        <p:grpSp>
          <p:nvGrpSpPr>
            <p:cNvPr id="108" name="그룹 107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19" name="직사각형 11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1" name="직선 화살표 연결선 12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그룹 108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18" name="직선 화살표 연결선 117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직사각형 109"/>
            <p:cNvSpPr/>
            <p:nvPr/>
          </p:nvSpPr>
          <p:spPr>
            <a:xfrm>
              <a:off x="1487488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842056" y="2375808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791744" y="2356944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131080" y="2327382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0565170" y="2303951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35131" y="4602235"/>
            <a:ext cx="1490163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65996" y="4602234"/>
            <a:ext cx="10320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건강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34661" y="4602234"/>
            <a:ext cx="1024539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75933" y="4602234"/>
            <a:ext cx="633507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위험</a:t>
            </a:r>
          </a:p>
        </p:txBody>
      </p:sp>
    </p:spTree>
    <p:extLst>
      <p:ext uri="{BB962C8B-B14F-4D97-AF65-F5344CB8AC3E}">
        <p14:creationId xmlns:p14="http://schemas.microsoft.com/office/powerpoint/2010/main" val="56491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인공 지능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3841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38414" y="57091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39416" y="1144080"/>
            <a:ext cx="1015312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사이버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네틱스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일반적으로 생명체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기계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조직과 또 이들의 조합을 통해 통신과 제어를 연구하는 </a:t>
            </a:r>
            <a:r>
              <a:rPr lang="ko-KR" altLang="en-US" dirty="0" smtClean="0">
                <a:solidFill>
                  <a:schemeClr val="bg1"/>
                </a:solidFill>
              </a:rPr>
              <a:t>학문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전문가 시스템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인간이 특정분야에 대하여 가지고 있는 전문적인 지식을 </a:t>
            </a:r>
            <a:r>
              <a:rPr lang="ko-KR" altLang="en-US" dirty="0" smtClean="0">
                <a:solidFill>
                  <a:schemeClr val="bg1"/>
                </a:solidFill>
              </a:rPr>
              <a:t>정리하고 </a:t>
            </a:r>
            <a:r>
              <a:rPr lang="ko-KR" altLang="en-US" dirty="0">
                <a:solidFill>
                  <a:schemeClr val="bg1"/>
                </a:solidFill>
              </a:rPr>
              <a:t>컴퓨터에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</a:rPr>
              <a:t>기억시킴으로써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일반인도 이 전문지식을 이용할 수 있도록 하는 </a:t>
            </a:r>
            <a:r>
              <a:rPr lang="ko-KR" altLang="en-US" dirty="0" smtClean="0">
                <a:solidFill>
                  <a:schemeClr val="bg1"/>
                </a:solidFill>
              </a:rPr>
              <a:t>시스템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Ex) </a:t>
            </a:r>
            <a:r>
              <a:rPr lang="ko-KR" altLang="en-US" dirty="0" smtClean="0">
                <a:solidFill>
                  <a:schemeClr val="bg1"/>
                </a:solidFill>
              </a:rPr>
              <a:t>의료 </a:t>
            </a:r>
            <a:r>
              <a:rPr lang="ko-KR" altLang="en-US" dirty="0">
                <a:solidFill>
                  <a:schemeClr val="bg1"/>
                </a:solidFill>
              </a:rPr>
              <a:t>진단 </a:t>
            </a:r>
            <a:r>
              <a:rPr lang="ko-KR" altLang="en-US" dirty="0" smtClean="0">
                <a:solidFill>
                  <a:schemeClr val="bg1"/>
                </a:solidFill>
              </a:rPr>
              <a:t>시스템</a:t>
            </a:r>
            <a:r>
              <a:rPr lang="en-US" altLang="ko-KR" dirty="0">
                <a:solidFill>
                  <a:schemeClr val="bg1"/>
                </a:solidFill>
              </a:rPr>
              <a:t>, </a:t>
            </a:r>
            <a:r>
              <a:rPr lang="ko-KR" altLang="en-US" dirty="0">
                <a:solidFill>
                  <a:schemeClr val="bg1"/>
                </a:solidFill>
              </a:rPr>
              <a:t>설계 </a:t>
            </a:r>
            <a:r>
              <a:rPr lang="ko-KR" altLang="en-US" dirty="0" smtClean="0">
                <a:solidFill>
                  <a:schemeClr val="bg1"/>
                </a:solidFill>
              </a:rPr>
              <a:t>시스템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578" name="Picture 2" descr="전문가 시스템 이미지 검색결과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8153" r="-715"/>
          <a:stretch/>
        </p:blipFill>
        <p:spPr bwMode="auto">
          <a:xfrm>
            <a:off x="4963371" y="3284984"/>
            <a:ext cx="6934199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33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1.2.4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부스팅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935760" y="71204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935760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551384" y="2852936"/>
            <a:ext cx="2558681" cy="1398182"/>
            <a:chOff x="1487488" y="1553415"/>
            <a:chExt cx="5672884" cy="3119420"/>
          </a:xfrm>
        </p:grpSpPr>
        <p:grpSp>
          <p:nvGrpSpPr>
            <p:cNvPr id="15" name="그룹 14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6" name="직선 화살표 연결선 4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43" name="직선 화살표 연결선 42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직사각형 38"/>
            <p:cNvSpPr/>
            <p:nvPr/>
          </p:nvSpPr>
          <p:spPr>
            <a:xfrm>
              <a:off x="1487488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8" name="직선 화살표 연결선 37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직사각형 27"/>
            <p:cNvSpPr/>
            <p:nvPr/>
          </p:nvSpPr>
          <p:spPr>
            <a:xfrm>
              <a:off x="4923829" y="4042941"/>
              <a:ext cx="1522755" cy="62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3462481" y="2841341"/>
            <a:ext cx="2066227" cy="1398182"/>
            <a:chOff x="3611724" y="1553415"/>
            <a:chExt cx="4581057" cy="3119420"/>
          </a:xfrm>
        </p:grpSpPr>
        <p:grpSp>
          <p:nvGrpSpPr>
            <p:cNvPr id="49" name="그룹 48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5" name="직선 화살표 연결선 7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6" name="직선 화살표 연결선 65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직사각형 58"/>
            <p:cNvSpPr/>
            <p:nvPr/>
          </p:nvSpPr>
          <p:spPr>
            <a:xfrm>
              <a:off x="4923829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6670026" y="4042941"/>
              <a:ext cx="1522755" cy="62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5818102" y="2815209"/>
            <a:ext cx="3024336" cy="1398182"/>
            <a:chOff x="1487488" y="1553415"/>
            <a:chExt cx="6705293" cy="3119420"/>
          </a:xfrm>
        </p:grpSpPr>
        <p:grpSp>
          <p:nvGrpSpPr>
            <p:cNvPr id="78" name="그룹 77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4" name="직선 화살표 연결선 103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화살표 연결선 104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02" name="직선 화살표 연결선 101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직사각형 96"/>
            <p:cNvSpPr/>
            <p:nvPr/>
          </p:nvSpPr>
          <p:spPr>
            <a:xfrm>
              <a:off x="1487488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5320497" y="3004146"/>
              <a:ext cx="1839875" cy="995158"/>
              <a:chOff x="3611724" y="1553415"/>
              <a:chExt cx="2196244" cy="1443537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95" name="직선 화살표 연결선 94"/>
              <p:cNvCxnSpPr/>
              <p:nvPr/>
            </p:nvCxnSpPr>
            <p:spPr>
              <a:xfrm>
                <a:off x="5222646" y="2471080"/>
                <a:ext cx="333294" cy="525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직사각형 84"/>
            <p:cNvSpPr/>
            <p:nvPr/>
          </p:nvSpPr>
          <p:spPr>
            <a:xfrm>
              <a:off x="6670026" y="4042941"/>
              <a:ext cx="1522755" cy="62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94792" y="1340768"/>
            <a:ext cx="9512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부스팅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무작위성이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없고 사전 가지치기를 사용하여 앙상블을 통해 분류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얉은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트리를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많이 연결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메모리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적게사용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예측 빠름 </a:t>
            </a:r>
          </a:p>
        </p:txBody>
      </p:sp>
      <p:grpSp>
        <p:nvGrpSpPr>
          <p:cNvPr id="107" name="그룹 106"/>
          <p:cNvGrpSpPr/>
          <p:nvPr/>
        </p:nvGrpSpPr>
        <p:grpSpPr>
          <a:xfrm>
            <a:off x="9264995" y="2815209"/>
            <a:ext cx="1948697" cy="1398182"/>
            <a:chOff x="1487488" y="1553415"/>
            <a:chExt cx="4320480" cy="3119419"/>
          </a:xfrm>
        </p:grpSpPr>
        <p:grpSp>
          <p:nvGrpSpPr>
            <p:cNvPr id="108" name="그룹 107"/>
            <p:cNvGrpSpPr/>
            <p:nvPr/>
          </p:nvGrpSpPr>
          <p:grpSpPr>
            <a:xfrm>
              <a:off x="3611724" y="1553415"/>
              <a:ext cx="2196244" cy="1443537"/>
              <a:chOff x="3611724" y="1553415"/>
              <a:chExt cx="2196244" cy="1443537"/>
            </a:xfrm>
          </p:grpSpPr>
          <p:sp>
            <p:nvSpPr>
              <p:cNvPr id="119" name="직사각형 118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1" name="직선 화살표 연결선 120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그룹 108"/>
            <p:cNvGrpSpPr/>
            <p:nvPr/>
          </p:nvGrpSpPr>
          <p:grpSpPr>
            <a:xfrm>
              <a:off x="2455925" y="3012930"/>
              <a:ext cx="1839875" cy="995158"/>
              <a:chOff x="3611724" y="1553415"/>
              <a:chExt cx="2196244" cy="1443537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3611724" y="1553415"/>
                <a:ext cx="2196244" cy="921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  <p:cxnSp>
            <p:nvCxnSpPr>
              <p:cNvPr id="118" name="직선 화살표 연결선 117"/>
              <p:cNvCxnSpPr/>
              <p:nvPr/>
            </p:nvCxnSpPr>
            <p:spPr>
              <a:xfrm flipH="1">
                <a:off x="3863752" y="2475084"/>
                <a:ext cx="247914" cy="52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직사각형 109"/>
            <p:cNvSpPr/>
            <p:nvPr/>
          </p:nvSpPr>
          <p:spPr>
            <a:xfrm>
              <a:off x="1487488" y="4042941"/>
              <a:ext cx="1522755" cy="629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842056" y="2375808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791744" y="2356944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131080" y="2327382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0565170" y="2303951"/>
            <a:ext cx="306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35131" y="4602235"/>
            <a:ext cx="1490163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65996" y="4602234"/>
            <a:ext cx="10320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건강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34661" y="4602234"/>
            <a:ext cx="1024539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75933" y="4602234"/>
            <a:ext cx="633507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63712" y="4698910"/>
            <a:ext cx="1441868" cy="69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위험</a:t>
            </a:r>
            <a:r>
              <a:rPr lang="en-US" altLang="ko-KR" sz="3000" b="1" dirty="0" smtClean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  <a:endParaRPr lang="ko-KR" altLang="en-US" sz="3000" b="1" dirty="0" smtClean="0">
              <a:solidFill>
                <a:srgbClr val="FFFF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90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09786" y="2643182"/>
            <a:ext cx="7643866" cy="735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 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 러닝의 진보의 계기 세가지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991544" y="3092722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264352" y="3095205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4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머신러닝의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진보의 계기 세가지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231904" y="64004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231904" y="5486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67543" y="1484784"/>
            <a:ext cx="813690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머신러닝의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진보의 계기 세 가지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하드웨어</a:t>
            </a:r>
            <a:endParaRPr lang="en-US" altLang="ko-KR" sz="23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3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데이터셋과</a:t>
            </a:r>
            <a:r>
              <a:rPr lang="ko-KR" altLang="en-US" sz="2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벤치마크</a:t>
            </a:r>
            <a:endParaRPr lang="en-US" altLang="ko-KR" sz="23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 향상</a:t>
            </a:r>
          </a:p>
        </p:txBody>
      </p:sp>
    </p:spTree>
    <p:extLst>
      <p:ext uri="{BB962C8B-B14F-4D97-AF65-F5344CB8AC3E}">
        <p14:creationId xmlns:p14="http://schemas.microsoft.com/office/powerpoint/2010/main" val="154726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하드웨어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11624" y="65346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11624" y="56210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1384" y="1196752"/>
            <a:ext cx="7920880" cy="128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CPU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1990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년과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사이에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5,000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배가 빨라짐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WHY?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63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하드웨어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11624" y="65346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11624" y="56210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1383" y="1196752"/>
            <a:ext cx="1036915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CPU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1990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년과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사이에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5,000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배가 빨라짐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WHY? -&gt;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무어의 법칙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lang="ko-KR" altLang="en-US" dirty="0"/>
              <a:t> </a:t>
            </a:r>
            <a:r>
              <a:rPr lang="ko-KR" altLang="en-US" dirty="0" smtClean="0">
                <a:solidFill>
                  <a:schemeClr val="bg1"/>
                </a:solidFill>
              </a:rPr>
              <a:t>반도체의 </a:t>
            </a:r>
            <a:r>
              <a:rPr lang="ko-KR" altLang="en-US" dirty="0">
                <a:solidFill>
                  <a:schemeClr val="bg1"/>
                </a:solidFill>
              </a:rPr>
              <a:t>집적회로 성능은 </a:t>
            </a:r>
            <a:r>
              <a:rPr lang="en-US" altLang="ko-KR" dirty="0">
                <a:solidFill>
                  <a:schemeClr val="bg1"/>
                </a:solidFill>
              </a:rPr>
              <a:t>24</a:t>
            </a:r>
            <a:r>
              <a:rPr lang="ko-KR" altLang="en-US" dirty="0">
                <a:solidFill>
                  <a:schemeClr val="bg1"/>
                </a:solidFill>
              </a:rPr>
              <a:t>개월마다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배로 증가한다는 </a:t>
            </a:r>
            <a:r>
              <a:rPr lang="ko-KR" altLang="en-US" dirty="0" smtClean="0">
                <a:solidFill>
                  <a:schemeClr val="bg1"/>
                </a:solidFill>
              </a:rPr>
              <a:t>법칙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하지만 </a:t>
            </a:r>
            <a:r>
              <a:rPr lang="ko-KR" altLang="en-US" dirty="0">
                <a:solidFill>
                  <a:schemeClr val="bg1"/>
                </a:solidFill>
              </a:rPr>
              <a:t>물리법칙으로 인해 더 이상 회로의 밀도를 올릴 수 없다는 </a:t>
            </a:r>
            <a:r>
              <a:rPr lang="ko-KR" altLang="en-US" dirty="0" smtClean="0">
                <a:solidFill>
                  <a:schemeClr val="bg1"/>
                </a:solidFill>
              </a:rPr>
              <a:t>이유와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 소프트웨어와 </a:t>
            </a:r>
            <a:r>
              <a:rPr lang="ko-KR" altLang="en-US" dirty="0" err="1">
                <a:solidFill>
                  <a:schemeClr val="bg1"/>
                </a:solidFill>
              </a:rPr>
              <a:t>클라우드</a:t>
            </a:r>
            <a:r>
              <a:rPr lang="ko-KR" altLang="en-US" dirty="0">
                <a:solidFill>
                  <a:schemeClr val="bg1"/>
                </a:solidFill>
              </a:rPr>
              <a:t> 네트워크의 발달과 기능에 맞게 특화된 반도체 메모리 칩 </a:t>
            </a:r>
            <a:r>
              <a:rPr lang="ko-KR" altLang="en-US" dirty="0" smtClean="0">
                <a:solidFill>
                  <a:schemeClr val="bg1"/>
                </a:solidFill>
              </a:rPr>
              <a:t>등장 때문에 무어의 법칙이 끝남</a:t>
            </a:r>
            <a:endParaRPr lang="ko-KR" altLang="en-US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465" y="656469"/>
            <a:ext cx="3404094" cy="343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하드웨어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11624" y="65346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11624" y="56210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1383" y="1196752"/>
            <a:ext cx="1036915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CPU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1990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년과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사이에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5,000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배가 빨라짐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WHY? -&gt;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무어의 법칙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lang="ko-KR" altLang="en-US" dirty="0"/>
              <a:t> </a:t>
            </a:r>
            <a:r>
              <a:rPr lang="ko-KR" altLang="en-US" dirty="0" smtClean="0">
                <a:solidFill>
                  <a:schemeClr val="bg1"/>
                </a:solidFill>
              </a:rPr>
              <a:t>반도체의 </a:t>
            </a:r>
            <a:r>
              <a:rPr lang="ko-KR" altLang="en-US" dirty="0">
                <a:solidFill>
                  <a:schemeClr val="bg1"/>
                </a:solidFill>
              </a:rPr>
              <a:t>집적회로 성능은 </a:t>
            </a:r>
            <a:r>
              <a:rPr lang="en-US" altLang="ko-KR" dirty="0">
                <a:solidFill>
                  <a:schemeClr val="bg1"/>
                </a:solidFill>
              </a:rPr>
              <a:t>24</a:t>
            </a:r>
            <a:r>
              <a:rPr lang="ko-KR" altLang="en-US" dirty="0">
                <a:solidFill>
                  <a:schemeClr val="bg1"/>
                </a:solidFill>
              </a:rPr>
              <a:t>개월마다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배로 증가한다는 </a:t>
            </a:r>
            <a:r>
              <a:rPr lang="ko-KR" altLang="en-US" dirty="0" smtClean="0">
                <a:solidFill>
                  <a:schemeClr val="bg1"/>
                </a:solidFill>
              </a:rPr>
              <a:t>법칙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하지만 </a:t>
            </a:r>
            <a:r>
              <a:rPr lang="ko-KR" altLang="en-US" dirty="0">
                <a:solidFill>
                  <a:schemeClr val="bg1"/>
                </a:solidFill>
              </a:rPr>
              <a:t>물리법칙으로 인해 더 이상 회로의 밀도를 올릴 수 없다는 </a:t>
            </a:r>
            <a:r>
              <a:rPr lang="ko-KR" altLang="en-US" dirty="0" smtClean="0">
                <a:solidFill>
                  <a:schemeClr val="bg1"/>
                </a:solidFill>
              </a:rPr>
              <a:t>이유와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 소프트웨어와 </a:t>
            </a:r>
            <a:r>
              <a:rPr lang="ko-KR" altLang="en-US" dirty="0" err="1">
                <a:solidFill>
                  <a:schemeClr val="bg1"/>
                </a:solidFill>
              </a:rPr>
              <a:t>클라우드</a:t>
            </a:r>
            <a:r>
              <a:rPr lang="ko-KR" altLang="en-US" dirty="0">
                <a:solidFill>
                  <a:schemeClr val="bg1"/>
                </a:solidFill>
              </a:rPr>
              <a:t> 네트워크의 발달과 기능에 맞게 특화된 반도체 메모리 칩 </a:t>
            </a:r>
            <a:r>
              <a:rPr lang="ko-KR" altLang="en-US" dirty="0" smtClean="0">
                <a:solidFill>
                  <a:schemeClr val="bg1"/>
                </a:solidFill>
              </a:rPr>
              <a:t>등장 때문에 무어의 법칙이 끝남</a:t>
            </a:r>
            <a:endParaRPr lang="ko-KR" altLang="en-US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465" y="656469"/>
            <a:ext cx="3404094" cy="34347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972" y="653466"/>
            <a:ext cx="4896829" cy="57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3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하드웨어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11624" y="65346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11624" y="56210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5" y="1913440"/>
            <a:ext cx="6552729" cy="34348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415" y="1003660"/>
            <a:ext cx="792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CPU(</a:t>
            </a:r>
            <a:r>
              <a:rPr lang="en-US" altLang="ko-KR" dirty="0">
                <a:solidFill>
                  <a:schemeClr val="bg1"/>
                </a:solidFill>
              </a:rPr>
              <a:t>Central Processing </a:t>
            </a:r>
            <a:r>
              <a:rPr lang="en-US" altLang="ko-KR" dirty="0" smtClean="0">
                <a:solidFill>
                  <a:schemeClr val="bg1"/>
                </a:solidFill>
              </a:rPr>
              <a:t>Unit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중앙 처리 장치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GPU(Graphics 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Processing Units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그래픽 처리 장치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39415" y="5466081"/>
            <a:ext cx="93610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주어진 문제에 따라서 처리속도가 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CPU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가 더 빠른 경우도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, GPU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가 더 빠른 경우도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있음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</a:rPr>
              <a:t> </a:t>
            </a:r>
            <a:endParaRPr lang="en-US" altLang="ko-KR" b="1" dirty="0" smtClean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그렇기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때문에 적절하게 조합하여 사용해야 함</a:t>
            </a: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29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1.3.2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데이터셋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83632" y="67608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83632" y="58472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7408" y="931689"/>
            <a:ext cx="9505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저장 장치의 발전과 인터넷 성장으로 데이터 저장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수집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배포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사용 용이</a:t>
            </a:r>
          </a:p>
          <a:p>
            <a:pPr>
              <a:lnSpc>
                <a:spcPct val="150000"/>
              </a:lnSpc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8468" y="1402074"/>
            <a:ext cx="33013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플리커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데이터셋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170" name="Picture 2" descr="flickr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89" y="1909905"/>
            <a:ext cx="5464621" cy="387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30503" y="1402074"/>
            <a:ext cx="4356067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유튜브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비디오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데이터셋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503" y="1909905"/>
            <a:ext cx="5472608" cy="38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3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1.3.2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데이터셋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83632" y="67608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83632" y="58472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7408" y="931689"/>
            <a:ext cx="9505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저장 장치의 발전과 인터넷 성장으로 데이터 저장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수집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배포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사용 용이</a:t>
            </a:r>
          </a:p>
          <a:p>
            <a:pPr>
              <a:lnSpc>
                <a:spcPct val="150000"/>
              </a:lnSpc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8468" y="1402074"/>
            <a:ext cx="37958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위키피디아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자연어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데이터셋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63952" y="1393354"/>
            <a:ext cx="43560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ImageNet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데이터셋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92" y="1999639"/>
            <a:ext cx="4922484" cy="40802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356" y="2013470"/>
            <a:ext cx="6344318" cy="39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6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83632" y="67608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83632" y="58472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95400" y="1487395"/>
            <a:ext cx="97930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2000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년대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얕은 신경망만 훈련가능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2009~2010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년대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 개선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 층에 더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잘맞는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활성화 함수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가중치 초기화 방법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RMSProp,Adam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더 좋은 최적화 방법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2014~2016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년대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배치 정규화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깊이별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분리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합성곱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같은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고급 알고리즘개발</a:t>
            </a:r>
          </a:p>
        </p:txBody>
      </p:sp>
    </p:spTree>
    <p:extLst>
      <p:ext uri="{BB962C8B-B14F-4D97-AF65-F5344CB8AC3E}">
        <p14:creationId xmlns:p14="http://schemas.microsoft.com/office/powerpoint/2010/main" val="323698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1.1.2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 러닝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3841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38414" y="57091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146" name="Picture 2" descr="새로운 프로그래밍 패러다임 이미지 검색결과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5336" y="2060848"/>
            <a:ext cx="5715000" cy="3676651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6946311" y="2321179"/>
            <a:ext cx="44291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심볼릭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AI 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규칙과 데이터를 입력하면 해답이 출력되는 프로그래밍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 러닝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데이터와 해답을 입력하면 규칙이 출력되는 프로그래밍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525" y="1251884"/>
            <a:ext cx="82089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머신러닝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컴퓨터 스스로 학습하여 알고리즘을 연구하고 구축하는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9142" y="2643364"/>
            <a:ext cx="5830539" cy="830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199" dirty="0">
                <a:solidFill>
                  <a:schemeClr val="bg1"/>
                </a:solidFill>
              </a:rPr>
              <a:t>2.1 </a:t>
            </a:r>
            <a:r>
              <a:rPr lang="ko-KR" altLang="en-US" sz="3199" dirty="0">
                <a:solidFill>
                  <a:schemeClr val="bg1"/>
                </a:solidFill>
              </a:rPr>
              <a:t>신경망과의 첫 만남</a:t>
            </a:r>
            <a:endParaRPr lang="en-US" altLang="ko-KR" sz="3199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810613" y="3143314"/>
            <a:ext cx="100774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452909" y="3143314"/>
            <a:ext cx="100774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95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4174954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신경망과의 첫 만남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810513" y="715570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810513" y="643563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93277" y="3460426"/>
            <a:ext cx="1668661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훈련 세트 구성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21031" y="3520515"/>
            <a:ext cx="1893029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테스트 세트 구성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rot="16200000" flipH="1">
            <a:off x="2502605" y="2928669"/>
            <a:ext cx="971775" cy="1063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3" idx="4"/>
          </p:cNvCxnSpPr>
          <p:nvPr/>
        </p:nvCxnSpPr>
        <p:spPr>
          <a:xfrm>
            <a:off x="6713484" y="2552685"/>
            <a:ext cx="108126" cy="97177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76" y="1357777"/>
            <a:ext cx="9814030" cy="998037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282070" y="1812700"/>
            <a:ext cx="3412844" cy="714215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107493" y="1767049"/>
            <a:ext cx="3211980" cy="785636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40" y="3990741"/>
            <a:ext cx="2020487" cy="203545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rcRect b="52650"/>
          <a:stretch/>
        </p:blipFill>
        <p:spPr>
          <a:xfrm>
            <a:off x="3210831" y="3990740"/>
            <a:ext cx="2140220" cy="963786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3241438" y="4498233"/>
            <a:ext cx="2079005" cy="510235"/>
          </a:xfrm>
          <a:prstGeom prst="ellipse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4174954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신경망과의 첫 만남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810513" y="715570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810513" y="643563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2625" y="1125278"/>
            <a:ext cx="2050086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mnist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데이터셋</a:t>
            </a:r>
            <a:endParaRPr lang="ko-KR" altLang="en-US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24" y="1699005"/>
            <a:ext cx="3651177" cy="218816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 flipH="1">
            <a:off x="5365288" y="1125278"/>
            <a:ext cx="10799" cy="4824356"/>
          </a:xfrm>
          <a:prstGeom prst="line">
            <a:avLst/>
          </a:prstGeom>
          <a:ln w="28575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8646" y="4011090"/>
            <a:ext cx="4463651" cy="193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손으로 쓴 숫자들로 이루어진 대형 데이터베이스</a:t>
            </a:r>
            <a:endParaRPr lang="en-US" altLang="ko-KR" sz="16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머신 러닝 분야의 훈련 및 테스트에 사용됨</a:t>
            </a:r>
            <a:endParaRPr lang="en-US" altLang="ko-KR" sz="16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-&gt; 60000</a:t>
            </a:r>
            <a:r>
              <a:rPr lang="ko-KR" altLang="en-US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개의 훈련 이미지와 </a:t>
            </a:r>
            <a:endParaRPr lang="en-US" altLang="ko-KR" sz="16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    10000</a:t>
            </a:r>
            <a:r>
              <a:rPr lang="ko-KR" altLang="en-US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개의 테스트 이미지를 포함하고 있음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224" y="1734393"/>
            <a:ext cx="5841946" cy="68198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43223" y="1125278"/>
            <a:ext cx="3034296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fashion_mnist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데이터셋</a:t>
            </a:r>
            <a:endParaRPr lang="ko-KR" altLang="en-US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5810314" y="2714785"/>
          <a:ext cx="1285530" cy="33990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765"/>
                <a:gridCol w="642765"/>
              </a:tblGrid>
              <a:tr h="290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라벨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티셔츠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</a:rPr>
                        <a:t>상의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바지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점퍼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드레스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코트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샌들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셔츠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운동화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가방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</a:rPr>
                        <a:t>앵클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 부츠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1419" marR="91419" marT="45709" marB="45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7267167" y="2656850"/>
            <a:ext cx="3433158" cy="1338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60000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개의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28x28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트레이닝셋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10000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개의 이미지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테스트셋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gray scale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이미지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077" y="4060013"/>
            <a:ext cx="4184108" cy="20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8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4174954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신경망과의 첫 만남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810513" y="715570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810513" y="643563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37057" y="2071963"/>
            <a:ext cx="1666802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load_data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()</a:t>
            </a:r>
            <a:endParaRPr lang="ko-KR" altLang="en-US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71242" y="1079146"/>
            <a:ext cx="6550662" cy="3415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from </a:t>
            </a:r>
            <a:r>
              <a:rPr lang="en-US" altLang="ko-KR" sz="1600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keras.datasets</a:t>
            </a:r>
            <a:r>
              <a:rPr lang="en-US" altLang="ko-KR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import </a:t>
            </a:r>
            <a:r>
              <a:rPr lang="en-US" altLang="ko-KR" sz="1600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imdb</a:t>
            </a:r>
            <a:endParaRPr lang="en-US" altLang="ko-KR" sz="16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x_</a:t>
            </a:r>
            <a:r>
              <a:rPr lang="en-US" altLang="ko-KR" sz="1600" dirty="0" err="1">
                <a:solidFill>
                  <a:schemeClr val="bg1"/>
                </a:solidFill>
              </a:rPr>
              <a:t>train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y_train</a:t>
            </a:r>
            <a:r>
              <a:rPr lang="en-US" altLang="ko-KR" sz="1600" dirty="0">
                <a:solidFill>
                  <a:schemeClr val="bg1"/>
                </a:solidFill>
              </a:rPr>
              <a:t>), (</a:t>
            </a:r>
            <a:r>
              <a:rPr lang="en-US" altLang="ko-KR" sz="1600" dirty="0" err="1">
                <a:solidFill>
                  <a:schemeClr val="bg1"/>
                </a:solidFill>
              </a:rPr>
              <a:t>x_test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y_test</a:t>
            </a:r>
            <a:r>
              <a:rPr lang="en-US" altLang="ko-KR" sz="1600" dirty="0">
                <a:solidFill>
                  <a:schemeClr val="bg1"/>
                </a:solidFill>
              </a:rPr>
              <a:t>) = </a:t>
            </a:r>
            <a:r>
              <a:rPr lang="en-US" altLang="ko-KR" sz="1600" dirty="0" err="1">
                <a:solidFill>
                  <a:schemeClr val="bg1"/>
                </a:solidFill>
              </a:rPr>
              <a:t>imdb.load_data</a:t>
            </a:r>
            <a:r>
              <a:rPr lang="en-US" altLang="ko-KR" sz="1600" dirty="0">
                <a:solidFill>
                  <a:schemeClr val="bg1"/>
                </a:solidFill>
              </a:rPr>
              <a:t>(path=</a:t>
            </a:r>
            <a:r>
              <a:rPr lang="en-US" altLang="ko-KR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</a:t>
            </a:r>
            <a:r>
              <a:rPr lang="en-US" altLang="ko-KR" sz="16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imdb.npz</a:t>
            </a:r>
            <a:r>
              <a:rPr lang="en-US" altLang="ko-KR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			</a:t>
            </a:r>
            <a:r>
              <a:rPr lang="en-US" altLang="ko-KR" sz="1600" dirty="0" err="1">
                <a:solidFill>
                  <a:schemeClr val="bg1"/>
                </a:solidFill>
              </a:rPr>
              <a:t>num_words</a:t>
            </a:r>
            <a:r>
              <a:rPr lang="en-US" altLang="ko-KR" sz="1600" dirty="0">
                <a:solidFill>
                  <a:schemeClr val="bg1"/>
                </a:solidFill>
              </a:rPr>
              <a:t>=</a:t>
            </a:r>
            <a:r>
              <a:rPr lang="en-US" altLang="ko-KR" sz="1600" b="1" dirty="0">
                <a:solidFill>
                  <a:schemeClr val="bg1"/>
                </a:solidFill>
              </a:rPr>
              <a:t>None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			</a:t>
            </a:r>
            <a:r>
              <a:rPr lang="en-US" altLang="ko-KR" sz="1600" dirty="0" err="1">
                <a:solidFill>
                  <a:schemeClr val="bg1"/>
                </a:solidFill>
              </a:rPr>
              <a:t>skip_top</a:t>
            </a:r>
            <a:r>
              <a:rPr lang="en-US" altLang="ko-KR" sz="1600" dirty="0">
                <a:solidFill>
                  <a:schemeClr val="bg1"/>
                </a:solidFill>
              </a:rPr>
              <a:t>=0,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			</a:t>
            </a:r>
            <a:r>
              <a:rPr lang="en-US" altLang="ko-KR" sz="1600" dirty="0" err="1">
                <a:solidFill>
                  <a:schemeClr val="bg1"/>
                </a:solidFill>
              </a:rPr>
              <a:t>maxlen</a:t>
            </a:r>
            <a:r>
              <a:rPr lang="en-US" altLang="ko-KR" sz="1600" dirty="0">
                <a:solidFill>
                  <a:schemeClr val="bg1"/>
                </a:solidFill>
              </a:rPr>
              <a:t>=</a:t>
            </a:r>
            <a:r>
              <a:rPr lang="en-US" altLang="ko-KR" sz="1600" b="1" dirty="0">
                <a:solidFill>
                  <a:schemeClr val="bg1"/>
                </a:solidFill>
              </a:rPr>
              <a:t>None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			seed=113,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			</a:t>
            </a:r>
            <a:r>
              <a:rPr lang="en-US" altLang="ko-KR" sz="1600" dirty="0" err="1">
                <a:solidFill>
                  <a:schemeClr val="bg1"/>
                </a:solidFill>
              </a:rPr>
              <a:t>start_char</a:t>
            </a:r>
            <a:r>
              <a:rPr lang="en-US" altLang="ko-KR" sz="1600" dirty="0">
                <a:solidFill>
                  <a:schemeClr val="bg1"/>
                </a:solidFill>
              </a:rPr>
              <a:t>=1,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			</a:t>
            </a:r>
            <a:r>
              <a:rPr lang="en-US" altLang="ko-KR" sz="1600" dirty="0" err="1">
                <a:solidFill>
                  <a:schemeClr val="bg1"/>
                </a:solidFill>
              </a:rPr>
              <a:t>oov_char</a:t>
            </a:r>
            <a:r>
              <a:rPr lang="en-US" altLang="ko-KR" sz="1600" dirty="0">
                <a:solidFill>
                  <a:schemeClr val="bg1"/>
                </a:solidFill>
              </a:rPr>
              <a:t>=2,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			</a:t>
            </a:r>
            <a:r>
              <a:rPr lang="en-US" altLang="ko-KR" sz="1600" dirty="0" err="1">
                <a:solidFill>
                  <a:schemeClr val="bg1"/>
                </a:solidFill>
              </a:rPr>
              <a:t>index_from</a:t>
            </a:r>
            <a:r>
              <a:rPr lang="en-US" altLang="ko-KR" sz="1600" dirty="0">
                <a:solidFill>
                  <a:schemeClr val="bg1"/>
                </a:solidFill>
              </a:rPr>
              <a:t>=3)</a:t>
            </a:r>
            <a:endParaRPr lang="ko-KR" altLang="en-US" sz="1600" dirty="0" err="1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7056" y="2786911"/>
            <a:ext cx="7803664" cy="300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Path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데이터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다운로드 위치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num_words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훈련에 사용할 단어 개수 지정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skip_top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고려하지 않을 가장 빈번한 단어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maxlen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시퀀스 길이의 최댓값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더 길면 잘라냄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)</a:t>
            </a: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seed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셔플링을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위한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시드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start_char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시퀀스의 첫 시작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oov_char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: </a:t>
            </a: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num_word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또는 </a:t>
            </a: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skip_top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으로 제외된 단어는 이 문자로 대체</a:t>
            </a:r>
          </a:p>
        </p:txBody>
      </p:sp>
      <p:sp>
        <p:nvSpPr>
          <p:cNvPr id="19" name="타원 18"/>
          <p:cNvSpPr/>
          <p:nvPr/>
        </p:nvSpPr>
        <p:spPr>
          <a:xfrm>
            <a:off x="8113865" y="1341252"/>
            <a:ext cx="1727792" cy="63534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19" idx="3"/>
          </p:cNvCxnSpPr>
          <p:nvPr/>
        </p:nvCxnSpPr>
        <p:spPr>
          <a:xfrm flipH="1">
            <a:off x="4712470" y="1883551"/>
            <a:ext cx="3654424" cy="44226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46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5182654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신경망과의 첫 만남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 구조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5736043" y="654245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736043" y="582238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90" y="1110721"/>
            <a:ext cx="8204357" cy="17168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38" y="3304654"/>
            <a:ext cx="4788186" cy="246131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087534" y="2134305"/>
            <a:ext cx="958911" cy="41515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13982" y="4070560"/>
            <a:ext cx="1022899" cy="53141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072364" y="2549463"/>
            <a:ext cx="974081" cy="35710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607497" y="4634012"/>
            <a:ext cx="1028442" cy="44665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36043" y="3284004"/>
            <a:ext cx="5042201" cy="184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+ activation 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linear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디폴트 값으로 활성화 함수 없이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입력과 가중치의 계산 결과 그대로 출력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68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rcRect t="25438"/>
          <a:stretch>
            <a:fillRect/>
          </a:stretch>
        </p:blipFill>
        <p:spPr>
          <a:xfrm>
            <a:off x="736569" y="1216600"/>
            <a:ext cx="7443564" cy="1071322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539862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신경망과의 첫 만남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컴파일 단계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5628098" y="692695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628098" y="620688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07940" y="2430765"/>
            <a:ext cx="4994122" cy="1338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loss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손실 함수 설정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Optimizer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최적화 알고리즘 설정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metrics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훈련 단계에서 기록할 성능 기준 설정 </a:t>
            </a:r>
          </a:p>
        </p:txBody>
      </p:sp>
      <p:sp>
        <p:nvSpPr>
          <p:cNvPr id="19" name="타원 18"/>
          <p:cNvSpPr/>
          <p:nvPr/>
        </p:nvSpPr>
        <p:spPr>
          <a:xfrm>
            <a:off x="2664948" y="1145179"/>
            <a:ext cx="1714115" cy="42852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664948" y="1573708"/>
            <a:ext cx="1142743" cy="35710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736370" y="1930815"/>
            <a:ext cx="1357008" cy="428529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736569" y="3144980"/>
            <a:ext cx="499950" cy="158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36569" y="2716451"/>
            <a:ext cx="499950" cy="158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36569" y="3573508"/>
            <a:ext cx="499950" cy="158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933327" y="3421542"/>
            <a:ext cx="904206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loss</a:t>
            </a:r>
            <a:endParaRPr lang="ko-KR" altLang="en-US" dirty="0" err="1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31559" y="3420933"/>
            <a:ext cx="1489615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optimizer</a:t>
            </a:r>
            <a:endParaRPr lang="ko-KR" altLang="en-US" dirty="0" err="1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80474" y="3848013"/>
            <a:ext cx="1178191" cy="216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SGD</a:t>
            </a:r>
            <a:b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</a:b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Adagrad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AdaDelta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Adam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RMSProp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3326" y="3840705"/>
            <a:ext cx="2880763" cy="175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mse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categorical_crossentropy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binary_crossentropy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…</a:t>
            </a:r>
            <a:endParaRPr lang="ko-KR" altLang="en-US" dirty="0" err="1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99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6190533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신경망과의 첫 만남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데이터 준비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6605258" y="692695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605258" y="620688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56607" y="1769013"/>
            <a:ext cx="184688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rcRect t="29569"/>
          <a:stretch>
            <a:fillRect/>
          </a:stretch>
        </p:blipFill>
        <p:spPr>
          <a:xfrm>
            <a:off x="800742" y="1397823"/>
            <a:ext cx="7538735" cy="17141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34308" y="3652465"/>
            <a:ext cx="4729239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astype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데이터를 변하고 싶은 타입으로 변환</a:t>
            </a:r>
          </a:p>
        </p:txBody>
      </p:sp>
      <p:sp>
        <p:nvSpPr>
          <p:cNvPr id="13" name="타원 12"/>
          <p:cNvSpPr/>
          <p:nvPr/>
        </p:nvSpPr>
        <p:spPr>
          <a:xfrm>
            <a:off x="4199151" y="2483228"/>
            <a:ext cx="1428429" cy="78563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3" idx="4"/>
            <a:endCxn id="12" idx="0"/>
          </p:cNvCxnSpPr>
          <p:nvPr/>
        </p:nvCxnSpPr>
        <p:spPr>
          <a:xfrm flipH="1">
            <a:off x="4198927" y="3268865"/>
            <a:ext cx="714439" cy="3836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70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8" y="298874"/>
            <a:ext cx="5578602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신경망과의 첫 만남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레이블 준비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5664052" y="654245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664052" y="582238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33" y="1266644"/>
            <a:ext cx="5378057" cy="12238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276" y="5061607"/>
            <a:ext cx="2660811" cy="1119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3933" y="2945575"/>
            <a:ext cx="3308153" cy="923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to_categorical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벡터를 바이너리 클래스로 변환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21" y="5057431"/>
            <a:ext cx="2525253" cy="1087262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911872" y="5308240"/>
            <a:ext cx="791905" cy="626107"/>
          </a:xfrm>
          <a:prstGeom prst="rightArrow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821" y="1266644"/>
            <a:ext cx="4048387" cy="2412106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6864011" y="1266645"/>
            <a:ext cx="5681" cy="2781488"/>
          </a:xfrm>
          <a:prstGeom prst="line">
            <a:avLst/>
          </a:prstGeom>
          <a:ln w="28575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821" y="1757421"/>
            <a:ext cx="4042025" cy="1921330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9191627" y="1757421"/>
            <a:ext cx="1295844" cy="73307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2205" y="43923"/>
            <a:ext cx="184688" cy="369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9" tIns="45709" rIns="91419" bIns="45709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56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5398628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신경망과의 첫 만남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 훈련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5628098" y="692695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628098" y="620688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0" y="1156443"/>
            <a:ext cx="8867745" cy="27409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6650" y="4068883"/>
            <a:ext cx="1888222" cy="216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train_images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train_labels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epochs</a:t>
            </a: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batch_size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 +verbose )</a:t>
            </a:r>
            <a:endParaRPr lang="ko-KR" altLang="en-US" dirty="0" err="1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73855" y="3881304"/>
            <a:ext cx="2304801" cy="46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verbose=1</a:t>
            </a:r>
            <a:endParaRPr lang="ko-KR" altLang="en-US" sz="1600" dirty="0" err="1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854" y="4299249"/>
            <a:ext cx="7849479" cy="40683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173854" y="4740060"/>
            <a:ext cx="2304801" cy="46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verbose=2</a:t>
            </a:r>
            <a:endParaRPr lang="ko-KR" altLang="en-US" sz="1600" dirty="0" err="1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439" y="5185539"/>
            <a:ext cx="3200387" cy="41295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977" y="6036728"/>
            <a:ext cx="746753" cy="20268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173853" y="5555551"/>
            <a:ext cx="2526675" cy="46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verbose=3~</a:t>
            </a:r>
            <a:endParaRPr lang="ko-KR" altLang="en-US" sz="1600" dirty="0" err="1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00773" y="5260706"/>
            <a:ext cx="2354587" cy="83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verbose=0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아무 것도 출력하지 않음</a:t>
            </a:r>
          </a:p>
        </p:txBody>
      </p:sp>
    </p:spTree>
    <p:extLst>
      <p:ext uri="{BB962C8B-B14F-4D97-AF65-F5344CB8AC3E}">
        <p14:creationId xmlns:p14="http://schemas.microsoft.com/office/powerpoint/2010/main" val="368209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6550490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신경망과의 첫 만남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 세트로 평가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6599939" y="660392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599939" y="588385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41" y="1341251"/>
            <a:ext cx="6997558" cy="1295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2743" y="3033292"/>
            <a:ext cx="4567822" cy="1338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evaluate()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모델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평가하기 위한 함수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준비된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테스트셋으로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학습한 모델을 평가함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2824" y="3033292"/>
            <a:ext cx="4750265" cy="216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31" indent="-34283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parameter</a:t>
            </a:r>
          </a:p>
          <a:p>
            <a:pPr marL="285693" indent="-285693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test_images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, labels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테스트 데이터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라벨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Batch_size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배치 크기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285693" indent="-285693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verbose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출력모드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(0 or 1)</a:t>
            </a:r>
          </a:p>
          <a:p>
            <a:pPr marL="285693" indent="-285693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sample_weight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샘플 가중치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52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데이터에서 표현을 학습하기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23874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238744" y="57091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6712" y="1285860"/>
            <a:ext cx="542928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 러닝을 하기 위한 세가지 요소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데이터 포인트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ex)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음성인식 문제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15680" y="2693606"/>
            <a:ext cx="5832648" cy="735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32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991544" y="3143347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264352" y="3143347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09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87FB871-DFCF-4FBD-905F-F6899E3B4D43}"/>
              </a:ext>
            </a:extLst>
          </p:cNvPr>
          <p:cNvSpPr txBox="1"/>
          <p:nvPr/>
        </p:nvSpPr>
        <p:spPr>
          <a:xfrm>
            <a:off x="1271464" y="2132856"/>
            <a:ext cx="57606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>
                <a:solidFill>
                  <a:schemeClr val="bg1"/>
                </a:solidFill>
              </a:rPr>
              <a:t>스칼라</a:t>
            </a:r>
            <a:r>
              <a:rPr lang="en-US" altLang="ko-KR" sz="2500" dirty="0">
                <a:solidFill>
                  <a:schemeClr val="bg1"/>
                </a:solidFill>
              </a:rPr>
              <a:t>(0D </a:t>
            </a:r>
            <a:r>
              <a:rPr lang="ko-KR" altLang="en-US" sz="2500" dirty="0" err="1">
                <a:solidFill>
                  <a:schemeClr val="bg1"/>
                </a:solidFill>
              </a:rPr>
              <a:t>텐서</a:t>
            </a:r>
            <a:r>
              <a:rPr lang="en-US" altLang="ko-KR" sz="2500" dirty="0">
                <a:solidFill>
                  <a:schemeClr val="bg1"/>
                </a:solidFill>
              </a:rPr>
              <a:t>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D0D50F7-0392-493A-A7C8-170D90271CC1}"/>
              </a:ext>
            </a:extLst>
          </p:cNvPr>
          <p:cNvSpPr txBox="1"/>
          <p:nvPr/>
        </p:nvSpPr>
        <p:spPr>
          <a:xfrm>
            <a:off x="1271464" y="2735922"/>
            <a:ext cx="57606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>
                <a:solidFill>
                  <a:schemeClr val="bg1"/>
                </a:solidFill>
              </a:rPr>
              <a:t>벡터</a:t>
            </a:r>
            <a:r>
              <a:rPr lang="en-US" altLang="ko-KR" sz="2500" dirty="0">
                <a:solidFill>
                  <a:schemeClr val="bg1"/>
                </a:solidFill>
              </a:rPr>
              <a:t>(1D </a:t>
            </a:r>
            <a:r>
              <a:rPr lang="ko-KR" altLang="en-US" sz="2500" dirty="0" err="1">
                <a:solidFill>
                  <a:schemeClr val="bg1"/>
                </a:solidFill>
              </a:rPr>
              <a:t>텐서</a:t>
            </a:r>
            <a:r>
              <a:rPr lang="en-US" altLang="ko-KR" sz="2500" dirty="0">
                <a:solidFill>
                  <a:schemeClr val="bg1"/>
                </a:solidFill>
              </a:rPr>
              <a:t>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65261FB-ACAD-4010-BE1E-700C18F5B7B9}"/>
              </a:ext>
            </a:extLst>
          </p:cNvPr>
          <p:cNvSpPr txBox="1"/>
          <p:nvPr/>
        </p:nvSpPr>
        <p:spPr>
          <a:xfrm>
            <a:off x="1271464" y="3311986"/>
            <a:ext cx="57606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>
                <a:solidFill>
                  <a:schemeClr val="bg1"/>
                </a:solidFill>
              </a:rPr>
              <a:t>행렬</a:t>
            </a:r>
            <a:r>
              <a:rPr lang="en-US" altLang="ko-KR" sz="2500" dirty="0">
                <a:solidFill>
                  <a:schemeClr val="bg1"/>
                </a:solidFill>
              </a:rPr>
              <a:t>(2D </a:t>
            </a:r>
            <a:r>
              <a:rPr lang="ko-KR" altLang="en-US" sz="2500" dirty="0" err="1">
                <a:solidFill>
                  <a:schemeClr val="bg1"/>
                </a:solidFill>
              </a:rPr>
              <a:t>텐서</a:t>
            </a:r>
            <a:r>
              <a:rPr lang="en-US" altLang="ko-KR" sz="2500" dirty="0">
                <a:solidFill>
                  <a:schemeClr val="bg1"/>
                </a:solidFill>
              </a:rPr>
              <a:t>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7110E19-3E9D-4620-B4A7-85BDAE1812E3}"/>
              </a:ext>
            </a:extLst>
          </p:cNvPr>
          <p:cNvSpPr txBox="1"/>
          <p:nvPr/>
        </p:nvSpPr>
        <p:spPr>
          <a:xfrm>
            <a:off x="1271464" y="3888050"/>
            <a:ext cx="57606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- 3D </a:t>
            </a:r>
            <a:r>
              <a:rPr lang="ko-KR" altLang="en-US" sz="2500" dirty="0" err="1">
                <a:solidFill>
                  <a:schemeClr val="bg1"/>
                </a:solidFill>
              </a:rPr>
              <a:t>텐서와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ko-KR" altLang="en-US" sz="2500" dirty="0" err="1">
                <a:solidFill>
                  <a:schemeClr val="bg1"/>
                </a:solidFill>
              </a:rPr>
              <a:t>고차원텐서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AB05CFB-6EE2-4F47-AF9C-D68A9E5EB351}"/>
              </a:ext>
            </a:extLst>
          </p:cNvPr>
          <p:cNvSpPr txBox="1"/>
          <p:nvPr/>
        </p:nvSpPr>
        <p:spPr>
          <a:xfrm>
            <a:off x="1199456" y="1404447"/>
            <a:ext cx="57606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#</a:t>
            </a:r>
            <a:r>
              <a:rPr lang="ko-KR" altLang="en-US" sz="2500" dirty="0" err="1">
                <a:solidFill>
                  <a:schemeClr val="bg1"/>
                </a:solidFill>
              </a:rPr>
              <a:t>텐서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: </a:t>
            </a:r>
            <a:r>
              <a:rPr lang="ko-KR" altLang="en-US" sz="2500" dirty="0">
                <a:solidFill>
                  <a:schemeClr val="bg1"/>
                </a:solidFill>
              </a:rPr>
              <a:t>다차원 배열데이터 </a:t>
            </a:r>
          </a:p>
        </p:txBody>
      </p:sp>
    </p:spTree>
    <p:extLst>
      <p:ext uri="{BB962C8B-B14F-4D97-AF65-F5344CB8AC3E}">
        <p14:creationId xmlns:p14="http://schemas.microsoft.com/office/powerpoint/2010/main" val="15434139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AB05CFB-6EE2-4F47-AF9C-D68A9E5EB351}"/>
              </a:ext>
            </a:extLst>
          </p:cNvPr>
          <p:cNvSpPr txBox="1"/>
          <p:nvPr/>
        </p:nvSpPr>
        <p:spPr>
          <a:xfrm>
            <a:off x="983432" y="1700449"/>
            <a:ext cx="30243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스칼라</a:t>
            </a:r>
            <a:r>
              <a:rPr lang="en-US" altLang="ko-KR" sz="2500" dirty="0">
                <a:solidFill>
                  <a:schemeClr val="bg1"/>
                </a:solidFill>
              </a:rPr>
              <a:t>(0D </a:t>
            </a:r>
            <a:r>
              <a:rPr lang="ko-KR" altLang="en-US" sz="2500" dirty="0" err="1">
                <a:solidFill>
                  <a:schemeClr val="bg1"/>
                </a:solidFill>
              </a:rPr>
              <a:t>텐서</a:t>
            </a:r>
            <a:r>
              <a:rPr lang="en-US" altLang="ko-KR" sz="2500" dirty="0">
                <a:solidFill>
                  <a:schemeClr val="bg1"/>
                </a:solidFill>
              </a:rPr>
              <a:t>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4F31AA2-DD07-4271-AA7A-57784C4EEB14}"/>
              </a:ext>
            </a:extLst>
          </p:cNvPr>
          <p:cNvSpPr txBox="1"/>
          <p:nvPr/>
        </p:nvSpPr>
        <p:spPr>
          <a:xfrm>
            <a:off x="6023992" y="1697247"/>
            <a:ext cx="26642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벡터</a:t>
            </a:r>
            <a:r>
              <a:rPr lang="en-US" altLang="ko-KR" sz="2500" dirty="0">
                <a:solidFill>
                  <a:schemeClr val="bg1"/>
                </a:solidFill>
              </a:rPr>
              <a:t>(1D </a:t>
            </a:r>
            <a:r>
              <a:rPr lang="ko-KR" altLang="en-US" sz="2500" dirty="0" err="1">
                <a:solidFill>
                  <a:schemeClr val="bg1"/>
                </a:solidFill>
              </a:rPr>
              <a:t>텐서</a:t>
            </a:r>
            <a:r>
              <a:rPr lang="en-US" altLang="ko-KR" sz="2500" dirty="0">
                <a:solidFill>
                  <a:schemeClr val="bg1"/>
                </a:solidFill>
              </a:rPr>
              <a:t>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6212613-7C68-4DD5-8FEF-2728B546D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540" y="2386330"/>
            <a:ext cx="936104" cy="29868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3D33CAB-F39D-422F-B378-01916775A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131" y="2390029"/>
            <a:ext cx="1467470" cy="13613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73D5618F-47C1-497B-B60C-CCDF459A4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664" y="2386330"/>
            <a:ext cx="1768954" cy="28796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28C7C642-8F97-4DEA-B409-9D2DB4742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52" y="2417880"/>
            <a:ext cx="3431141" cy="292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77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AB05CFB-6EE2-4F47-AF9C-D68A9E5EB351}"/>
              </a:ext>
            </a:extLst>
          </p:cNvPr>
          <p:cNvSpPr txBox="1"/>
          <p:nvPr/>
        </p:nvSpPr>
        <p:spPr>
          <a:xfrm>
            <a:off x="1127448" y="1700449"/>
            <a:ext cx="24482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행렬</a:t>
            </a:r>
            <a:r>
              <a:rPr lang="en-US" altLang="ko-KR" sz="2500" dirty="0">
                <a:solidFill>
                  <a:schemeClr val="bg1"/>
                </a:solidFill>
              </a:rPr>
              <a:t>(2D </a:t>
            </a:r>
            <a:r>
              <a:rPr lang="ko-KR" altLang="en-US" sz="2500" dirty="0" err="1">
                <a:solidFill>
                  <a:schemeClr val="bg1"/>
                </a:solidFill>
              </a:rPr>
              <a:t>텐서</a:t>
            </a:r>
            <a:r>
              <a:rPr lang="en-US" altLang="ko-KR" sz="2500" dirty="0">
                <a:solidFill>
                  <a:schemeClr val="bg1"/>
                </a:solidFill>
              </a:rPr>
              <a:t>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F20321F1-A6A2-45D2-9837-3E3DF292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2348880"/>
            <a:ext cx="1940407" cy="23316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02BEDF2D-D9F5-418A-827C-0ED3A0B9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711" y="1313861"/>
            <a:ext cx="3314544" cy="484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35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4F31AA2-DD07-4271-AA7A-57784C4EEB14}"/>
              </a:ext>
            </a:extLst>
          </p:cNvPr>
          <p:cNvSpPr txBox="1"/>
          <p:nvPr/>
        </p:nvSpPr>
        <p:spPr>
          <a:xfrm>
            <a:off x="1199456" y="1697247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3D</a:t>
            </a:r>
            <a:r>
              <a:rPr lang="ko-KR" altLang="en-US" sz="2500" dirty="0" err="1">
                <a:solidFill>
                  <a:schemeClr val="bg1"/>
                </a:solidFill>
              </a:rPr>
              <a:t>텐서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2B67FD8-4833-4FFE-B2C7-6E6234BF7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24" y="2322043"/>
            <a:ext cx="3609975" cy="2019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353C376-12E7-4305-A158-FB2F646A8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88" y="879195"/>
            <a:ext cx="2755751" cy="5384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54108D19-7D0E-4B96-9CA9-4FB49B79A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2" y="3789040"/>
            <a:ext cx="1728192" cy="231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511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4F31AA2-DD07-4271-AA7A-57784C4EEB14}"/>
              </a:ext>
            </a:extLst>
          </p:cNvPr>
          <p:cNvSpPr txBox="1"/>
          <p:nvPr/>
        </p:nvSpPr>
        <p:spPr>
          <a:xfrm>
            <a:off x="1559496" y="1556792"/>
            <a:ext cx="4248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고차원 </a:t>
            </a:r>
            <a:r>
              <a:rPr lang="ko-KR" altLang="en-US" sz="2500" dirty="0" err="1">
                <a:solidFill>
                  <a:schemeClr val="bg1"/>
                </a:solidFill>
              </a:rPr>
              <a:t>텐서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33B8D8B5-8FB7-449B-84AA-FBBEB0A7B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420888"/>
            <a:ext cx="2448272" cy="29856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6917A4B-D4FB-49DB-B6C6-138E98801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066" y="2338980"/>
            <a:ext cx="2628292" cy="31495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39BA2F-E007-43EA-B9E1-9BF8715AEC34}"/>
              </a:ext>
            </a:extLst>
          </p:cNvPr>
          <p:cNvSpPr txBox="1"/>
          <p:nvPr/>
        </p:nvSpPr>
        <p:spPr>
          <a:xfrm>
            <a:off x="2171564" y="5445224"/>
            <a:ext cx="14761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</a:rPr>
              <a:t>4D </a:t>
            </a:r>
            <a:r>
              <a:rPr lang="ko-KR" altLang="en-US" sz="2200" dirty="0" err="1">
                <a:solidFill>
                  <a:schemeClr val="bg1"/>
                </a:solidFill>
              </a:rPr>
              <a:t>텐서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367C37F-E376-467A-8AF0-B68685D940C7}"/>
              </a:ext>
            </a:extLst>
          </p:cNvPr>
          <p:cNvSpPr txBox="1"/>
          <p:nvPr/>
        </p:nvSpPr>
        <p:spPr>
          <a:xfrm>
            <a:off x="7356140" y="5517232"/>
            <a:ext cx="14761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</a:rPr>
              <a:t>5D </a:t>
            </a:r>
            <a:r>
              <a:rPr lang="ko-KR" altLang="en-US" sz="2200" dirty="0" err="1">
                <a:solidFill>
                  <a:schemeClr val="bg1"/>
                </a:solidFill>
              </a:rPr>
              <a:t>텐서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9504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C3AB808-F470-4BD0-977F-F613389868AF}"/>
              </a:ext>
            </a:extLst>
          </p:cNvPr>
          <p:cNvSpPr txBox="1"/>
          <p:nvPr/>
        </p:nvSpPr>
        <p:spPr>
          <a:xfrm>
            <a:off x="1487488" y="1700808"/>
            <a:ext cx="4248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#</a:t>
            </a:r>
            <a:r>
              <a:rPr lang="ko-KR" altLang="en-US" sz="2500" dirty="0">
                <a:solidFill>
                  <a:schemeClr val="bg1"/>
                </a:solidFill>
              </a:rPr>
              <a:t>핵심속성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89122F0-F84E-4A10-ADF2-BE68F574E95A}"/>
              </a:ext>
            </a:extLst>
          </p:cNvPr>
          <p:cNvSpPr txBox="1"/>
          <p:nvPr/>
        </p:nvSpPr>
        <p:spPr>
          <a:xfrm>
            <a:off x="1487488" y="2241540"/>
            <a:ext cx="4248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>
                <a:solidFill>
                  <a:schemeClr val="bg1"/>
                </a:solidFill>
              </a:rPr>
              <a:t>축의 개수</a:t>
            </a:r>
            <a:r>
              <a:rPr lang="en-US" altLang="ko-KR" sz="2500" dirty="0">
                <a:solidFill>
                  <a:schemeClr val="bg1"/>
                </a:solidFill>
              </a:rPr>
              <a:t>(</a:t>
            </a:r>
            <a:r>
              <a:rPr lang="ko-KR" altLang="en-US" sz="2500" dirty="0">
                <a:solidFill>
                  <a:schemeClr val="bg1"/>
                </a:solidFill>
              </a:rPr>
              <a:t>랭크</a:t>
            </a:r>
            <a:r>
              <a:rPr lang="en-US" altLang="ko-KR" sz="2500" dirty="0">
                <a:solidFill>
                  <a:schemeClr val="bg1"/>
                </a:solidFill>
              </a:rPr>
              <a:t>, </a:t>
            </a:r>
            <a:r>
              <a:rPr lang="en-US" altLang="ko-KR" sz="2500" dirty="0" err="1">
                <a:solidFill>
                  <a:schemeClr val="bg1"/>
                </a:solidFill>
              </a:rPr>
              <a:t>ndim</a:t>
            </a:r>
            <a:r>
              <a:rPr lang="en-US" altLang="ko-KR" sz="2500" dirty="0">
                <a:solidFill>
                  <a:schemeClr val="bg1"/>
                </a:solidFill>
              </a:rPr>
              <a:t>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95051A0-A040-4B95-B9E8-D83A9D6BDC17}"/>
              </a:ext>
            </a:extLst>
          </p:cNvPr>
          <p:cNvSpPr txBox="1"/>
          <p:nvPr/>
        </p:nvSpPr>
        <p:spPr>
          <a:xfrm>
            <a:off x="1487488" y="2807930"/>
            <a:ext cx="4248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>
                <a:solidFill>
                  <a:schemeClr val="bg1"/>
                </a:solidFill>
              </a:rPr>
              <a:t>크기</a:t>
            </a:r>
            <a:r>
              <a:rPr lang="en-US" altLang="ko-KR" sz="2500" dirty="0">
                <a:solidFill>
                  <a:schemeClr val="bg1"/>
                </a:solidFill>
              </a:rPr>
              <a:t>(shape)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38138FC-7248-47D0-93D9-057F7EB5A14B}"/>
              </a:ext>
            </a:extLst>
          </p:cNvPr>
          <p:cNvSpPr txBox="1"/>
          <p:nvPr/>
        </p:nvSpPr>
        <p:spPr>
          <a:xfrm>
            <a:off x="1487488" y="3383994"/>
            <a:ext cx="4248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>
                <a:solidFill>
                  <a:schemeClr val="bg1"/>
                </a:solidFill>
              </a:rPr>
              <a:t>데이터 타입</a:t>
            </a:r>
            <a:r>
              <a:rPr lang="en-US" altLang="ko-KR" sz="2500" dirty="0">
                <a:solidFill>
                  <a:schemeClr val="bg1"/>
                </a:solidFill>
              </a:rPr>
              <a:t>(</a:t>
            </a:r>
            <a:r>
              <a:rPr lang="en-US" altLang="ko-KR" sz="2500" dirty="0" err="1">
                <a:solidFill>
                  <a:schemeClr val="bg1"/>
                </a:solidFill>
              </a:rPr>
              <a:t>dtype</a:t>
            </a:r>
            <a:r>
              <a:rPr lang="en-US" altLang="ko-KR" sz="2500" dirty="0">
                <a:solidFill>
                  <a:schemeClr val="bg1"/>
                </a:solidFill>
              </a:rPr>
              <a:t>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C56ADA0-4521-48B1-AAC6-CB5147315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6" y="1293416"/>
            <a:ext cx="3087850" cy="45592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37CB6A6-67A9-4B0E-8B01-291A518AA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881" y="3622521"/>
            <a:ext cx="3095625" cy="22479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5432E22-CC46-4B46-A73A-235345AA1A36}"/>
              </a:ext>
            </a:extLst>
          </p:cNvPr>
          <p:cNvSpPr/>
          <p:nvPr/>
        </p:nvSpPr>
        <p:spPr>
          <a:xfrm>
            <a:off x="9812798" y="3718514"/>
            <a:ext cx="263358" cy="22317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3548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5CA8019-4A3A-405D-B0A5-624303405147}"/>
              </a:ext>
            </a:extLst>
          </p:cNvPr>
          <p:cNvSpPr txBox="1"/>
          <p:nvPr/>
        </p:nvSpPr>
        <p:spPr>
          <a:xfrm>
            <a:off x="767408" y="1340768"/>
            <a:ext cx="75973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#</a:t>
            </a:r>
            <a:r>
              <a:rPr lang="ko-KR" altLang="en-US" sz="2500" dirty="0" err="1">
                <a:solidFill>
                  <a:schemeClr val="bg1"/>
                </a:solidFill>
              </a:rPr>
              <a:t>슬라이싱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: </a:t>
            </a:r>
            <a:r>
              <a:rPr lang="ko-KR" altLang="en-US" sz="2500" dirty="0">
                <a:solidFill>
                  <a:schemeClr val="bg1"/>
                </a:solidFill>
              </a:rPr>
              <a:t>배열에 있는 특정 원소를 선택하는 것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B98A173-28B2-4F40-A95D-E0F9EDEDA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32" y="2060848"/>
            <a:ext cx="3676650" cy="31432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2519D1E6-6164-4DA7-8494-640A77374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2060848"/>
            <a:ext cx="3988135" cy="259228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30CA0950-31EF-4117-9D95-66E64AE30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028" y="4853993"/>
            <a:ext cx="4352925" cy="13811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FDF8600-2398-43D8-BE00-F5654708864E}"/>
              </a:ext>
            </a:extLst>
          </p:cNvPr>
          <p:cNvSpPr txBox="1"/>
          <p:nvPr/>
        </p:nvSpPr>
        <p:spPr>
          <a:xfrm>
            <a:off x="5591944" y="56612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인덱스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5479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9" name="Picture 2" descr="딥러닝 배치에 대한 이미지 검색결과">
            <a:extLst>
              <a:ext uri="{FF2B5EF4-FFF2-40B4-BE49-F238E27FC236}">
                <a16:creationId xmlns="" xmlns:a16="http://schemas.microsoft.com/office/drawing/2014/main" id="{EA8CA317-35B1-4CA7-BA4E-8F1601A33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2276872"/>
            <a:ext cx="8235508" cy="220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B15A159-A429-4BB1-8494-15C2774643EA}"/>
              </a:ext>
            </a:extLst>
          </p:cNvPr>
          <p:cNvSpPr txBox="1"/>
          <p:nvPr/>
        </p:nvSpPr>
        <p:spPr>
          <a:xfrm>
            <a:off x="1487488" y="4581128"/>
            <a:ext cx="72987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</a:rPr>
              <a:t>6</a:t>
            </a:r>
            <a:r>
              <a:rPr lang="ko-KR" altLang="en-US" sz="2300" dirty="0">
                <a:solidFill>
                  <a:schemeClr val="bg1"/>
                </a:solidFill>
              </a:rPr>
              <a:t>만개의 이미지가 있을 때 </a:t>
            </a:r>
            <a:r>
              <a:rPr lang="en-US" altLang="ko-KR" sz="2300" dirty="0">
                <a:solidFill>
                  <a:schemeClr val="bg1"/>
                </a:solidFill>
              </a:rPr>
              <a:t>10</a:t>
            </a:r>
            <a:r>
              <a:rPr lang="ko-KR" altLang="en-US" sz="2300" dirty="0">
                <a:solidFill>
                  <a:schemeClr val="bg1"/>
                </a:solidFill>
              </a:rPr>
              <a:t>개의 배치로 나누게 되면</a:t>
            </a:r>
            <a:endParaRPr lang="en-US" altLang="ko-KR" sz="2300" dirty="0">
              <a:solidFill>
                <a:schemeClr val="bg1"/>
              </a:solidFill>
            </a:endParaRPr>
          </a:p>
          <a:p>
            <a:r>
              <a:rPr lang="en-US" altLang="ko-KR" sz="2300" dirty="0">
                <a:solidFill>
                  <a:schemeClr val="bg1"/>
                </a:solidFill>
              </a:rPr>
              <a:t>6000</a:t>
            </a:r>
            <a:r>
              <a:rPr lang="ko-KR" altLang="en-US" sz="2300" dirty="0">
                <a:solidFill>
                  <a:schemeClr val="bg1"/>
                </a:solidFill>
              </a:rPr>
              <a:t>개의 이미지</a:t>
            </a:r>
            <a:r>
              <a:rPr lang="en-US" altLang="ko-KR" sz="2300" dirty="0">
                <a:solidFill>
                  <a:schemeClr val="bg1"/>
                </a:solidFill>
              </a:rPr>
              <a:t>=1 batch</a:t>
            </a:r>
            <a:r>
              <a:rPr lang="ko-KR" altLang="en-US" sz="2300" dirty="0">
                <a:solidFill>
                  <a:schemeClr val="bg1"/>
                </a:solidFill>
              </a:rPr>
              <a:t> </a:t>
            </a:r>
            <a:r>
              <a:rPr lang="en-US" altLang="ko-KR" sz="2300" dirty="0">
                <a:solidFill>
                  <a:schemeClr val="bg1"/>
                </a:solidFill>
              </a:rPr>
              <a:t>size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55158BD-B418-4A4E-A71C-93C059B7BAA2}"/>
              </a:ext>
            </a:extLst>
          </p:cNvPr>
          <p:cNvSpPr txBox="1"/>
          <p:nvPr/>
        </p:nvSpPr>
        <p:spPr>
          <a:xfrm>
            <a:off x="1343472" y="1470556"/>
            <a:ext cx="677172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</a:rPr>
              <a:t>Batch size : </a:t>
            </a:r>
            <a:r>
              <a:rPr lang="ko-KR" altLang="en-US" sz="2300" dirty="0">
                <a:solidFill>
                  <a:schemeClr val="bg1"/>
                </a:solidFill>
              </a:rPr>
              <a:t>하나의 </a:t>
            </a:r>
            <a:r>
              <a:rPr lang="en-US" altLang="ko-KR" sz="2300" dirty="0">
                <a:solidFill>
                  <a:schemeClr val="bg1"/>
                </a:solidFill>
              </a:rPr>
              <a:t>batch</a:t>
            </a:r>
            <a:r>
              <a:rPr lang="ko-KR" altLang="en-US" sz="2300" dirty="0">
                <a:solidFill>
                  <a:schemeClr val="bg1"/>
                </a:solidFill>
              </a:rPr>
              <a:t>에 포함되는 샘플의 개수</a:t>
            </a:r>
          </a:p>
        </p:txBody>
      </p:sp>
    </p:spTree>
    <p:extLst>
      <p:ext uri="{BB962C8B-B14F-4D97-AF65-F5344CB8AC3E}">
        <p14:creationId xmlns:p14="http://schemas.microsoft.com/office/powerpoint/2010/main" val="19972604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C488926-6325-40F1-B92D-831711C5726A}"/>
              </a:ext>
            </a:extLst>
          </p:cNvPr>
          <p:cNvSpPr txBox="1"/>
          <p:nvPr/>
        </p:nvSpPr>
        <p:spPr>
          <a:xfrm>
            <a:off x="1415480" y="1484784"/>
            <a:ext cx="263726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</a:rPr>
              <a:t>#</a:t>
            </a:r>
            <a:r>
              <a:rPr lang="ko-KR" altLang="en-US" sz="2300" dirty="0" err="1">
                <a:solidFill>
                  <a:schemeClr val="bg1"/>
                </a:solidFill>
              </a:rPr>
              <a:t>텐서의</a:t>
            </a:r>
            <a:r>
              <a:rPr lang="ko-KR" altLang="en-US" sz="2300" dirty="0">
                <a:solidFill>
                  <a:schemeClr val="bg1"/>
                </a:solidFill>
              </a:rPr>
              <a:t> 실제 사례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6B71A61-4D9E-433C-A17B-3F7370A46BA8}"/>
              </a:ext>
            </a:extLst>
          </p:cNvPr>
          <p:cNvSpPr txBox="1"/>
          <p:nvPr/>
        </p:nvSpPr>
        <p:spPr>
          <a:xfrm>
            <a:off x="1487488" y="2046620"/>
            <a:ext cx="559544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</a:rPr>
              <a:t>-</a:t>
            </a:r>
            <a:r>
              <a:rPr lang="ko-KR" altLang="en-US" sz="2300" dirty="0">
                <a:solidFill>
                  <a:schemeClr val="bg1"/>
                </a:solidFill>
              </a:rPr>
              <a:t>벡터 데이터 </a:t>
            </a:r>
            <a:r>
              <a:rPr lang="en-US" altLang="ko-KR" sz="2300" dirty="0">
                <a:solidFill>
                  <a:schemeClr val="bg1"/>
                </a:solidFill>
              </a:rPr>
              <a:t>: (samples, features) // 2D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B251AD7-F325-432F-96DF-848FDE05D855}"/>
              </a:ext>
            </a:extLst>
          </p:cNvPr>
          <p:cNvSpPr txBox="1"/>
          <p:nvPr/>
        </p:nvSpPr>
        <p:spPr>
          <a:xfrm>
            <a:off x="1487488" y="2643226"/>
            <a:ext cx="956364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</a:rPr>
              <a:t>-</a:t>
            </a:r>
            <a:r>
              <a:rPr lang="ko-KR" altLang="en-US" sz="2300" dirty="0">
                <a:solidFill>
                  <a:schemeClr val="bg1"/>
                </a:solidFill>
              </a:rPr>
              <a:t>시계열 데이터 </a:t>
            </a:r>
            <a:r>
              <a:rPr lang="en-US" altLang="ko-KR" sz="2300" dirty="0">
                <a:solidFill>
                  <a:schemeClr val="bg1"/>
                </a:solidFill>
              </a:rPr>
              <a:t>or </a:t>
            </a:r>
            <a:r>
              <a:rPr lang="ko-KR" altLang="en-US" sz="2300" dirty="0">
                <a:solidFill>
                  <a:schemeClr val="bg1"/>
                </a:solidFill>
              </a:rPr>
              <a:t>시퀀스 데이터 </a:t>
            </a:r>
            <a:r>
              <a:rPr lang="en-US" altLang="ko-KR" sz="2300" dirty="0">
                <a:solidFill>
                  <a:schemeClr val="bg1"/>
                </a:solidFill>
              </a:rPr>
              <a:t>: (samples, timesteps, features) // 3D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1FE7D56-3911-4C1E-9F79-91591E1E8716}"/>
              </a:ext>
            </a:extLst>
          </p:cNvPr>
          <p:cNvSpPr txBox="1"/>
          <p:nvPr/>
        </p:nvSpPr>
        <p:spPr>
          <a:xfrm>
            <a:off x="1487488" y="3242996"/>
            <a:ext cx="727474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</a:rPr>
              <a:t>-</a:t>
            </a:r>
            <a:r>
              <a:rPr lang="ko-KR" altLang="en-US" sz="2300" dirty="0">
                <a:solidFill>
                  <a:schemeClr val="bg1"/>
                </a:solidFill>
              </a:rPr>
              <a:t>이미지 </a:t>
            </a:r>
            <a:r>
              <a:rPr lang="en-US" altLang="ko-KR" sz="2300" dirty="0">
                <a:solidFill>
                  <a:schemeClr val="bg1"/>
                </a:solidFill>
              </a:rPr>
              <a:t>: (samples, height, width, channels) or  // 4D</a:t>
            </a:r>
          </a:p>
          <a:p>
            <a:r>
              <a:rPr lang="en-US" altLang="ko-KR" sz="2300" dirty="0">
                <a:solidFill>
                  <a:schemeClr val="bg1"/>
                </a:solidFill>
              </a:rPr>
              <a:t>	   (samples, channels, height, width)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4820AE6-F480-4B05-9476-0A66C95F1CE9}"/>
              </a:ext>
            </a:extLst>
          </p:cNvPr>
          <p:cNvSpPr txBox="1"/>
          <p:nvPr/>
        </p:nvSpPr>
        <p:spPr>
          <a:xfrm>
            <a:off x="1487488" y="4196709"/>
            <a:ext cx="823494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</a:rPr>
              <a:t>-</a:t>
            </a:r>
            <a:r>
              <a:rPr lang="ko-KR" altLang="en-US" sz="2300" dirty="0">
                <a:solidFill>
                  <a:schemeClr val="bg1"/>
                </a:solidFill>
              </a:rPr>
              <a:t>동영상 </a:t>
            </a:r>
            <a:r>
              <a:rPr lang="en-US" altLang="ko-KR" sz="2300" dirty="0">
                <a:solidFill>
                  <a:schemeClr val="bg1"/>
                </a:solidFill>
              </a:rPr>
              <a:t>: (samples, frames, height, width, channels) or // 5D</a:t>
            </a:r>
          </a:p>
          <a:p>
            <a:r>
              <a:rPr lang="en-US" altLang="ko-KR" sz="2300" dirty="0">
                <a:solidFill>
                  <a:schemeClr val="bg1"/>
                </a:solidFill>
              </a:rPr>
              <a:t>	   (samples, frames, channels, height, width)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60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데이터에서 표현을 학습하기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23874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238744" y="57091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6712" y="1285860"/>
            <a:ext cx="1064426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 러닝을 하기 위한 세가지 요소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데이터 포인트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ex)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음성인식 문제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목소리 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녹음된 사운드 파일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235FB76-0622-4DAF-AC09-F12804DE4B63}"/>
              </a:ext>
            </a:extLst>
          </p:cNvPr>
          <p:cNvSpPr txBox="1"/>
          <p:nvPr/>
        </p:nvSpPr>
        <p:spPr>
          <a:xfrm>
            <a:off x="1271464" y="1484784"/>
            <a:ext cx="452143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벡터 데이터 </a:t>
            </a:r>
            <a:r>
              <a:rPr lang="en-US" altLang="ko-KR" sz="2300" dirty="0">
                <a:solidFill>
                  <a:schemeClr val="bg1"/>
                </a:solidFill>
              </a:rPr>
              <a:t>: (samples, features)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702F728-3BF6-4595-9725-44B79E746E48}"/>
              </a:ext>
            </a:extLst>
          </p:cNvPr>
          <p:cNvSpPr txBox="1"/>
          <p:nvPr/>
        </p:nvSpPr>
        <p:spPr>
          <a:xfrm>
            <a:off x="1703512" y="2492896"/>
            <a:ext cx="74478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예시</a:t>
            </a:r>
            <a:r>
              <a:rPr lang="en-US" altLang="ko-KR" sz="2300" dirty="0">
                <a:solidFill>
                  <a:schemeClr val="bg1"/>
                </a:solidFill>
              </a:rPr>
              <a:t>) </a:t>
            </a:r>
            <a:r>
              <a:rPr lang="ko-KR" altLang="en-US" sz="2300" dirty="0">
                <a:solidFill>
                  <a:schemeClr val="bg1"/>
                </a:solidFill>
              </a:rPr>
              <a:t>인구 통계데이터 </a:t>
            </a:r>
            <a:r>
              <a:rPr lang="en-US" altLang="ko-KR" sz="2300" dirty="0">
                <a:solidFill>
                  <a:schemeClr val="bg1"/>
                </a:solidFill>
              </a:rPr>
              <a:t>= </a:t>
            </a:r>
            <a:r>
              <a:rPr lang="ko-KR" altLang="en-US" sz="2300" dirty="0">
                <a:solidFill>
                  <a:schemeClr val="bg1"/>
                </a:solidFill>
              </a:rPr>
              <a:t>사람의 나이</a:t>
            </a:r>
            <a:r>
              <a:rPr lang="en-US" altLang="ko-KR" sz="2300" dirty="0">
                <a:solidFill>
                  <a:schemeClr val="bg1"/>
                </a:solidFill>
              </a:rPr>
              <a:t>/ </a:t>
            </a:r>
            <a:r>
              <a:rPr lang="ko-KR" altLang="en-US" sz="2300" dirty="0">
                <a:solidFill>
                  <a:schemeClr val="bg1"/>
                </a:solidFill>
              </a:rPr>
              <a:t>우편 번호</a:t>
            </a:r>
            <a:r>
              <a:rPr lang="en-US" altLang="ko-KR" sz="2300" dirty="0">
                <a:solidFill>
                  <a:schemeClr val="bg1"/>
                </a:solidFill>
              </a:rPr>
              <a:t>/ </a:t>
            </a:r>
            <a:r>
              <a:rPr lang="ko-KR" altLang="en-US" sz="2300" dirty="0">
                <a:solidFill>
                  <a:schemeClr val="bg1"/>
                </a:solidFill>
              </a:rPr>
              <a:t>소득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39FE32B-7FA2-4AAC-8485-A72EFE435BBF}"/>
              </a:ext>
            </a:extLst>
          </p:cNvPr>
          <p:cNvSpPr txBox="1"/>
          <p:nvPr/>
        </p:nvSpPr>
        <p:spPr>
          <a:xfrm>
            <a:off x="1703512" y="3262580"/>
            <a:ext cx="864691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각 사람은 </a:t>
            </a:r>
            <a:r>
              <a:rPr lang="en-US" altLang="ko-KR" sz="2300" dirty="0">
                <a:solidFill>
                  <a:schemeClr val="bg1"/>
                </a:solidFill>
              </a:rPr>
              <a:t>3</a:t>
            </a:r>
            <a:r>
              <a:rPr lang="ko-KR" altLang="en-US" sz="2300" dirty="0">
                <a:solidFill>
                  <a:schemeClr val="bg1"/>
                </a:solidFill>
              </a:rPr>
              <a:t>개의 값을 가지고</a:t>
            </a:r>
            <a:r>
              <a:rPr lang="en-US" altLang="ko-KR" sz="2300" dirty="0">
                <a:solidFill>
                  <a:schemeClr val="bg1"/>
                </a:solidFill>
              </a:rPr>
              <a:t>, 10</a:t>
            </a:r>
            <a:r>
              <a:rPr lang="ko-KR" altLang="en-US" sz="2300" dirty="0">
                <a:solidFill>
                  <a:schemeClr val="bg1"/>
                </a:solidFill>
              </a:rPr>
              <a:t>만명이 포함된 전체 데이터셋은</a:t>
            </a:r>
            <a:endParaRPr lang="en-US" altLang="ko-KR" sz="2300" dirty="0">
              <a:solidFill>
                <a:schemeClr val="bg1"/>
              </a:solidFill>
            </a:endParaRPr>
          </a:p>
          <a:p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(100000, 3) </a:t>
            </a:r>
            <a:r>
              <a:rPr lang="ko-KR" altLang="en-US" sz="2300" dirty="0">
                <a:solidFill>
                  <a:schemeClr val="bg1"/>
                </a:solidFill>
                <a:sym typeface="Wingdings" panose="05000000000000000000" pitchFamily="2" charset="2"/>
              </a:rPr>
              <a:t>크기의 텐서에 저장됨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3653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235FB76-0622-4DAF-AC09-F12804DE4B63}"/>
              </a:ext>
            </a:extLst>
          </p:cNvPr>
          <p:cNvSpPr txBox="1"/>
          <p:nvPr/>
        </p:nvSpPr>
        <p:spPr>
          <a:xfrm>
            <a:off x="1271464" y="1484784"/>
            <a:ext cx="862749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시계열 데이터 </a:t>
            </a:r>
            <a:r>
              <a:rPr lang="en-US" altLang="ko-KR" sz="2300" dirty="0">
                <a:solidFill>
                  <a:schemeClr val="bg1"/>
                </a:solidFill>
              </a:rPr>
              <a:t>or </a:t>
            </a:r>
            <a:r>
              <a:rPr lang="ko-KR" altLang="en-US" sz="2300" dirty="0">
                <a:solidFill>
                  <a:schemeClr val="bg1"/>
                </a:solidFill>
              </a:rPr>
              <a:t>시퀀스 데이터 </a:t>
            </a:r>
            <a:r>
              <a:rPr lang="en-US" altLang="ko-KR" sz="2300" dirty="0">
                <a:solidFill>
                  <a:schemeClr val="bg1"/>
                </a:solidFill>
              </a:rPr>
              <a:t>: (samples, timesteps, features)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4690A39-BB5D-4235-9918-F1FBE5375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88" y="2042600"/>
            <a:ext cx="4684039" cy="2196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EDA74FA-037A-4F5A-A816-20D8803686FC}"/>
              </a:ext>
            </a:extLst>
          </p:cNvPr>
          <p:cNvSpPr txBox="1"/>
          <p:nvPr/>
        </p:nvSpPr>
        <p:spPr>
          <a:xfrm>
            <a:off x="1631504" y="4451385"/>
            <a:ext cx="833273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예시</a:t>
            </a:r>
            <a:r>
              <a:rPr lang="en-US" altLang="ko-KR" sz="2300" dirty="0">
                <a:solidFill>
                  <a:schemeClr val="bg1"/>
                </a:solidFill>
              </a:rPr>
              <a:t>) </a:t>
            </a:r>
            <a:r>
              <a:rPr lang="ko-KR" altLang="en-US" sz="2300" dirty="0">
                <a:solidFill>
                  <a:schemeClr val="bg1"/>
                </a:solidFill>
              </a:rPr>
              <a:t>저장하는 데이터 </a:t>
            </a:r>
            <a:r>
              <a:rPr lang="en-US" altLang="ko-KR" sz="2300" dirty="0">
                <a:solidFill>
                  <a:schemeClr val="bg1"/>
                </a:solidFill>
              </a:rPr>
              <a:t>= </a:t>
            </a:r>
            <a:r>
              <a:rPr lang="ko-KR" altLang="en-US" sz="2300" dirty="0">
                <a:solidFill>
                  <a:schemeClr val="bg1"/>
                </a:solidFill>
              </a:rPr>
              <a:t>현재 주식 가격</a:t>
            </a:r>
            <a:r>
              <a:rPr lang="en-US" altLang="ko-KR" sz="2300" dirty="0">
                <a:solidFill>
                  <a:schemeClr val="bg1"/>
                </a:solidFill>
              </a:rPr>
              <a:t>/</a:t>
            </a:r>
            <a:r>
              <a:rPr lang="ko-KR" altLang="en-US" sz="2300" dirty="0">
                <a:solidFill>
                  <a:schemeClr val="bg1"/>
                </a:solidFill>
              </a:rPr>
              <a:t>최고 가격</a:t>
            </a:r>
            <a:r>
              <a:rPr lang="en-US" altLang="ko-KR" sz="2300" dirty="0">
                <a:solidFill>
                  <a:schemeClr val="bg1"/>
                </a:solidFill>
              </a:rPr>
              <a:t>/</a:t>
            </a:r>
            <a:r>
              <a:rPr lang="ko-KR" altLang="en-US" sz="2300" dirty="0">
                <a:solidFill>
                  <a:schemeClr val="bg1"/>
                </a:solidFill>
              </a:rPr>
              <a:t>최소 가격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EEE95B2-1EB5-422A-B7B8-1D75543AF51C}"/>
              </a:ext>
            </a:extLst>
          </p:cNvPr>
          <p:cNvSpPr txBox="1"/>
          <p:nvPr/>
        </p:nvSpPr>
        <p:spPr>
          <a:xfrm>
            <a:off x="1631504" y="5221069"/>
            <a:ext cx="827662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  <a:sym typeface="Wingdings" panose="05000000000000000000" pitchFamily="2" charset="2"/>
              </a:rPr>
              <a:t>하루에 </a:t>
            </a:r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390</a:t>
            </a:r>
            <a:r>
              <a:rPr lang="ko-KR" altLang="en-US" sz="2300" dirty="0">
                <a:solidFill>
                  <a:schemeClr val="bg1"/>
                </a:solidFill>
                <a:sym typeface="Wingdings" panose="05000000000000000000" pitchFamily="2" charset="2"/>
              </a:rPr>
              <a:t>분의 거래시간</a:t>
            </a:r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(390,3) </a:t>
            </a:r>
            <a:r>
              <a:rPr lang="ko-KR" altLang="en-US" sz="2300" dirty="0">
                <a:solidFill>
                  <a:schemeClr val="bg1"/>
                </a:solidFill>
                <a:sym typeface="Wingdings" panose="05000000000000000000" pitchFamily="2" charset="2"/>
              </a:rPr>
              <a:t>이 있고 </a:t>
            </a:r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250</a:t>
            </a:r>
            <a:r>
              <a:rPr lang="ko-KR" altLang="en-US" sz="2300" dirty="0">
                <a:solidFill>
                  <a:schemeClr val="bg1"/>
                </a:solidFill>
                <a:sym typeface="Wingdings" panose="05000000000000000000" pitchFamily="2" charset="2"/>
              </a:rPr>
              <a:t>일치의 데이터는</a:t>
            </a:r>
            <a:endParaRPr lang="en-US" altLang="ko-KR" sz="23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(250, 390, 3) </a:t>
            </a:r>
            <a:r>
              <a:rPr lang="ko-KR" altLang="en-US" sz="2300" dirty="0">
                <a:solidFill>
                  <a:schemeClr val="bg1"/>
                </a:solidFill>
                <a:sym typeface="Wingdings" panose="05000000000000000000" pitchFamily="2" charset="2"/>
              </a:rPr>
              <a:t>크기의 텐서에 저장됨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0963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235FB76-0622-4DAF-AC09-F12804DE4B63}"/>
              </a:ext>
            </a:extLst>
          </p:cNvPr>
          <p:cNvSpPr txBox="1"/>
          <p:nvPr/>
        </p:nvSpPr>
        <p:spPr>
          <a:xfrm>
            <a:off x="1271464" y="1484784"/>
            <a:ext cx="963436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이미지 데이터 </a:t>
            </a:r>
            <a:r>
              <a:rPr lang="en-US" altLang="ko-KR" sz="2300" dirty="0">
                <a:solidFill>
                  <a:schemeClr val="bg1"/>
                </a:solidFill>
              </a:rPr>
              <a:t>: (samples, height, width, channels) </a:t>
            </a:r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ko-KR" altLang="en-US" sz="2300" dirty="0">
                <a:solidFill>
                  <a:schemeClr val="bg1"/>
                </a:solidFill>
                <a:sym typeface="Wingdings" panose="05000000000000000000" pitchFamily="2" charset="2"/>
              </a:rPr>
              <a:t>채널 마지막 방식</a:t>
            </a:r>
            <a:r>
              <a:rPr lang="en-US" altLang="ko-KR" sz="23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2300" dirty="0">
                <a:solidFill>
                  <a:schemeClr val="bg1"/>
                </a:solidFill>
              </a:rPr>
              <a:t>	 	   (samples, channels, height, width) </a:t>
            </a:r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ko-KR" altLang="en-US" sz="2300" dirty="0">
                <a:solidFill>
                  <a:schemeClr val="bg1"/>
                </a:solidFill>
                <a:sym typeface="Wingdings" panose="05000000000000000000" pitchFamily="2" charset="2"/>
              </a:rPr>
              <a:t>채널 우선 방식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DDB773C-C7A7-46CC-B600-B9F4E5BEE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492896"/>
            <a:ext cx="35528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653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신경망을 위한 데이터 표현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87186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7186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235FB76-0622-4DAF-AC09-F12804DE4B63}"/>
              </a:ext>
            </a:extLst>
          </p:cNvPr>
          <p:cNvSpPr txBox="1"/>
          <p:nvPr/>
        </p:nvSpPr>
        <p:spPr>
          <a:xfrm>
            <a:off x="1271464" y="1484784"/>
            <a:ext cx="790312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비디오 데이터 </a:t>
            </a:r>
            <a:r>
              <a:rPr lang="en-US" altLang="ko-KR" sz="2300" dirty="0">
                <a:solidFill>
                  <a:schemeClr val="bg1"/>
                </a:solidFill>
              </a:rPr>
              <a:t>: (samples, frames, height, width, channels)</a:t>
            </a:r>
          </a:p>
          <a:p>
            <a:r>
              <a:rPr lang="en-US" altLang="ko-KR" sz="2300" dirty="0">
                <a:solidFill>
                  <a:schemeClr val="bg1"/>
                </a:solidFill>
              </a:rPr>
              <a:t>	  	   (samples, frames, channels, height, width)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966B68D-C4C8-4BCA-92AE-9632D4930A11}"/>
              </a:ext>
            </a:extLst>
          </p:cNvPr>
          <p:cNvSpPr txBox="1"/>
          <p:nvPr/>
        </p:nvSpPr>
        <p:spPr>
          <a:xfrm>
            <a:off x="1397305" y="2708920"/>
            <a:ext cx="60628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예시</a:t>
            </a:r>
            <a:r>
              <a:rPr lang="en-US" altLang="ko-KR" sz="2300" dirty="0">
                <a:solidFill>
                  <a:schemeClr val="bg1"/>
                </a:solidFill>
              </a:rPr>
              <a:t>) 60</a:t>
            </a:r>
            <a:r>
              <a:rPr lang="ko-KR" altLang="en-US" sz="2300" dirty="0" err="1">
                <a:solidFill>
                  <a:schemeClr val="bg1"/>
                </a:solidFill>
              </a:rPr>
              <a:t>초짜리</a:t>
            </a:r>
            <a:r>
              <a:rPr lang="ko-KR" altLang="en-US" sz="2300" dirty="0">
                <a:solidFill>
                  <a:schemeClr val="bg1"/>
                </a:solidFill>
              </a:rPr>
              <a:t> </a:t>
            </a:r>
            <a:r>
              <a:rPr lang="en-US" altLang="ko-KR" sz="2300" dirty="0">
                <a:solidFill>
                  <a:schemeClr val="bg1"/>
                </a:solidFill>
              </a:rPr>
              <a:t>144x256 </a:t>
            </a:r>
            <a:r>
              <a:rPr lang="ko-KR" altLang="en-US" sz="2300" dirty="0">
                <a:solidFill>
                  <a:schemeClr val="bg1"/>
                </a:solidFill>
              </a:rPr>
              <a:t>비디오 클립을 초당</a:t>
            </a:r>
            <a:endParaRPr lang="en-US" altLang="ko-KR" sz="2300" dirty="0">
              <a:solidFill>
                <a:schemeClr val="bg1"/>
              </a:solidFill>
            </a:endParaRPr>
          </a:p>
          <a:p>
            <a:r>
              <a:rPr lang="en-US" altLang="ko-KR" sz="2300" dirty="0">
                <a:solidFill>
                  <a:schemeClr val="bg1"/>
                </a:solidFill>
              </a:rPr>
              <a:t>4</a:t>
            </a:r>
            <a:r>
              <a:rPr lang="ko-KR" altLang="en-US" sz="2300" dirty="0">
                <a:solidFill>
                  <a:schemeClr val="bg1"/>
                </a:solidFill>
              </a:rPr>
              <a:t>프레임으로 샘플링 </a:t>
            </a:r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(240, 144, 256, 3)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6440B06-2A02-456E-85C2-E68964251E4F}"/>
              </a:ext>
            </a:extLst>
          </p:cNvPr>
          <p:cNvSpPr txBox="1"/>
          <p:nvPr/>
        </p:nvSpPr>
        <p:spPr>
          <a:xfrm>
            <a:off x="1397305" y="3636893"/>
            <a:ext cx="649889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이런 비디오 클립을 </a:t>
            </a:r>
            <a:r>
              <a:rPr lang="en-US" altLang="ko-KR" sz="2300" dirty="0">
                <a:solidFill>
                  <a:schemeClr val="bg1"/>
                </a:solidFill>
              </a:rPr>
              <a:t>4</a:t>
            </a:r>
            <a:r>
              <a:rPr lang="ko-KR" altLang="en-US" sz="2300" dirty="0">
                <a:solidFill>
                  <a:schemeClr val="bg1"/>
                </a:solidFill>
              </a:rPr>
              <a:t>개 가지면</a:t>
            </a:r>
            <a:endParaRPr lang="en-US" altLang="ko-KR" sz="2300" dirty="0">
              <a:solidFill>
                <a:schemeClr val="bg1"/>
              </a:solidFill>
            </a:endParaRPr>
          </a:p>
          <a:p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(4, 240, 144, 256, 3) </a:t>
            </a:r>
            <a:r>
              <a:rPr lang="ko-KR" altLang="en-US" sz="2300" dirty="0">
                <a:solidFill>
                  <a:schemeClr val="bg1"/>
                </a:solidFill>
                <a:sym typeface="Wingdings" panose="05000000000000000000" pitchFamily="2" charset="2"/>
              </a:rPr>
              <a:t>크기의 텐서에 저장이 됨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221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9656" y="2693606"/>
            <a:ext cx="6264696" cy="735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 </a:t>
            </a:r>
            <a:r>
              <a:rPr lang="ko-KR" altLang="en-US" sz="32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신경망의 톱니바퀴 </a:t>
            </a:r>
            <a:r>
              <a:rPr lang="en-US" altLang="ko-KR" sz="32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32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</a:t>
            </a:r>
            <a:r>
              <a:rPr lang="ko-KR" altLang="en-US" sz="32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연산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991544" y="3143347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264352" y="3143347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456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2.3.1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원소별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연산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999656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999656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5D210905-D8B8-43AD-9F94-EAF9EE086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2204864"/>
            <a:ext cx="8246170" cy="24482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4FDCBEC-1347-4C3A-90A4-4456655C28A5}"/>
              </a:ext>
            </a:extLst>
          </p:cNvPr>
          <p:cNvSpPr txBox="1"/>
          <p:nvPr/>
        </p:nvSpPr>
        <p:spPr>
          <a:xfrm>
            <a:off x="1271464" y="1484784"/>
            <a:ext cx="791024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 err="1">
                <a:solidFill>
                  <a:schemeClr val="bg1"/>
                </a:solidFill>
              </a:rPr>
              <a:t>Relu</a:t>
            </a:r>
            <a:r>
              <a:rPr lang="ko-KR" altLang="en-US" sz="2300" dirty="0">
                <a:solidFill>
                  <a:schemeClr val="bg1"/>
                </a:solidFill>
              </a:rPr>
              <a:t>함수 </a:t>
            </a:r>
            <a:r>
              <a:rPr lang="en-US" altLang="ko-KR" sz="2300" dirty="0">
                <a:solidFill>
                  <a:schemeClr val="bg1"/>
                </a:solidFill>
              </a:rPr>
              <a:t>: 0</a:t>
            </a:r>
            <a:r>
              <a:rPr lang="ko-KR" altLang="en-US" sz="2300" dirty="0">
                <a:solidFill>
                  <a:schemeClr val="bg1"/>
                </a:solidFill>
              </a:rPr>
              <a:t>보다 크면 그대로 반환</a:t>
            </a:r>
            <a:r>
              <a:rPr lang="en-US" altLang="ko-KR" sz="2300" dirty="0">
                <a:solidFill>
                  <a:schemeClr val="bg1"/>
                </a:solidFill>
              </a:rPr>
              <a:t>, 0</a:t>
            </a:r>
            <a:r>
              <a:rPr lang="ko-KR" altLang="en-US" sz="2300" dirty="0">
                <a:solidFill>
                  <a:schemeClr val="bg1"/>
                </a:solidFill>
              </a:rPr>
              <a:t>보다 작으면 </a:t>
            </a:r>
            <a:r>
              <a:rPr lang="en-US" altLang="ko-KR" sz="2300" dirty="0">
                <a:solidFill>
                  <a:schemeClr val="bg1"/>
                </a:solidFill>
              </a:rPr>
              <a:t>0</a:t>
            </a:r>
            <a:r>
              <a:rPr lang="ko-KR" altLang="en-US" sz="2300" dirty="0">
                <a:solidFill>
                  <a:schemeClr val="bg1"/>
                </a:solidFill>
              </a:rPr>
              <a:t>을 반환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F3D41F1-BCE0-4B41-A4B2-7D79212AAC41}"/>
              </a:ext>
            </a:extLst>
          </p:cNvPr>
          <p:cNvSpPr txBox="1"/>
          <p:nvPr/>
        </p:nvSpPr>
        <p:spPr>
          <a:xfrm>
            <a:off x="1415480" y="4941168"/>
            <a:ext cx="178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예시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행렬 </a:t>
            </a:r>
            <a:r>
              <a:rPr lang="en-US" altLang="ko-KR" dirty="0">
                <a:solidFill>
                  <a:schemeClr val="bg1"/>
                </a:solidFill>
              </a:rPr>
              <a:t>1 2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  -3 4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747E74D-A936-45EA-A1E5-25773101EBAD}"/>
              </a:ext>
            </a:extLst>
          </p:cNvPr>
          <p:cNvSpPr txBox="1"/>
          <p:nvPr/>
        </p:nvSpPr>
        <p:spPr>
          <a:xfrm>
            <a:off x="3075004" y="5085184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ko-KR" altLang="en-US" dirty="0">
                <a:solidFill>
                  <a:schemeClr val="bg1"/>
                </a:solidFill>
              </a:rPr>
              <a:t>입력으로 들어오면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997364F-DFC4-47D9-8C07-4D0B7FB5C375}"/>
              </a:ext>
            </a:extLst>
          </p:cNvPr>
          <p:cNvSpPr txBox="1"/>
          <p:nvPr/>
        </p:nvSpPr>
        <p:spPr>
          <a:xfrm>
            <a:off x="5503285" y="4941168"/>
            <a:ext cx="683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1 2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0 4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145A19C-3E35-4EB8-97E7-218CAEA48F71}"/>
              </a:ext>
            </a:extLst>
          </p:cNvPr>
          <p:cNvSpPr txBox="1"/>
          <p:nvPr/>
        </p:nvSpPr>
        <p:spPr>
          <a:xfrm>
            <a:off x="6023992" y="5085184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가 리턴 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EF91A37-C7A4-46CB-922E-F07AAAF81E14}"/>
              </a:ext>
            </a:extLst>
          </p:cNvPr>
          <p:cNvSpPr txBox="1"/>
          <p:nvPr/>
        </p:nvSpPr>
        <p:spPr>
          <a:xfrm>
            <a:off x="2556779" y="5510095"/>
            <a:ext cx="64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(x)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577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2.3.1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원소별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연산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999656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999656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4FDCBEC-1347-4C3A-90A4-4456655C28A5}"/>
              </a:ext>
            </a:extLst>
          </p:cNvPr>
          <p:cNvSpPr txBox="1"/>
          <p:nvPr/>
        </p:nvSpPr>
        <p:spPr>
          <a:xfrm>
            <a:off x="1271464" y="1484784"/>
            <a:ext cx="176362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err="1">
                <a:solidFill>
                  <a:schemeClr val="bg1"/>
                </a:solidFill>
              </a:rPr>
              <a:t>원소별</a:t>
            </a:r>
            <a:r>
              <a:rPr lang="ko-KR" altLang="en-US" sz="2300" dirty="0">
                <a:solidFill>
                  <a:schemeClr val="bg1"/>
                </a:solidFill>
              </a:rPr>
              <a:t> 덧셈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F3D41F1-BCE0-4B41-A4B2-7D79212AAC41}"/>
              </a:ext>
            </a:extLst>
          </p:cNvPr>
          <p:cNvSpPr txBox="1"/>
          <p:nvPr/>
        </p:nvSpPr>
        <p:spPr>
          <a:xfrm>
            <a:off x="1415480" y="4941168"/>
            <a:ext cx="178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예시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행렬 </a:t>
            </a:r>
            <a:r>
              <a:rPr lang="en-US" altLang="ko-KR" dirty="0">
                <a:solidFill>
                  <a:schemeClr val="bg1"/>
                </a:solidFill>
              </a:rPr>
              <a:t>1 2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  -3 4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997364F-DFC4-47D9-8C07-4D0B7FB5C375}"/>
              </a:ext>
            </a:extLst>
          </p:cNvPr>
          <p:cNvSpPr txBox="1"/>
          <p:nvPr/>
        </p:nvSpPr>
        <p:spPr>
          <a:xfrm>
            <a:off x="3359696" y="4941168"/>
            <a:ext cx="683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1 2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2 1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145A19C-3E35-4EB8-97E7-218CAEA48F71}"/>
              </a:ext>
            </a:extLst>
          </p:cNvPr>
          <p:cNvSpPr txBox="1"/>
          <p:nvPr/>
        </p:nvSpPr>
        <p:spPr>
          <a:xfrm>
            <a:off x="3935760" y="505537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992EB57-6F24-4793-AC89-F89FB7639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755" y="2075076"/>
            <a:ext cx="8136346" cy="262018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C649944-42A5-4392-8B03-75EE8935E76C}"/>
              </a:ext>
            </a:extLst>
          </p:cNvPr>
          <p:cNvCxnSpPr/>
          <p:nvPr/>
        </p:nvCxnSpPr>
        <p:spPr>
          <a:xfrm>
            <a:off x="1910658" y="2933822"/>
            <a:ext cx="280831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BC6A650F-5104-4DDD-B673-63637044DA91}"/>
              </a:ext>
            </a:extLst>
          </p:cNvPr>
          <p:cNvCxnSpPr>
            <a:cxnSpLocks/>
          </p:cNvCxnSpPr>
          <p:nvPr/>
        </p:nvCxnSpPr>
        <p:spPr>
          <a:xfrm>
            <a:off x="3242314" y="4329592"/>
            <a:ext cx="206159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3E12B0C-A03E-47D2-A6E9-9CB425633E9D}"/>
              </a:ext>
            </a:extLst>
          </p:cNvPr>
          <p:cNvSpPr txBox="1"/>
          <p:nvPr/>
        </p:nvSpPr>
        <p:spPr>
          <a:xfrm>
            <a:off x="3071664" y="508518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+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E20960D-159B-4A46-BFB0-A4F0A049CC3F}"/>
              </a:ext>
            </a:extLst>
          </p:cNvPr>
          <p:cNvSpPr txBox="1"/>
          <p:nvPr/>
        </p:nvSpPr>
        <p:spPr>
          <a:xfrm>
            <a:off x="4332680" y="4941168"/>
            <a:ext cx="69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2 4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-1 5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03598389-25FD-47CD-B7AF-0942DB501058}"/>
              </a:ext>
            </a:extLst>
          </p:cNvPr>
          <p:cNvSpPr txBox="1"/>
          <p:nvPr/>
        </p:nvSpPr>
        <p:spPr>
          <a:xfrm>
            <a:off x="2556779" y="5510095"/>
            <a:ext cx="64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(x)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2FD1E4A-C7EA-461B-9091-8DAE9CE46E68}"/>
              </a:ext>
            </a:extLst>
          </p:cNvPr>
          <p:cNvSpPr txBox="1"/>
          <p:nvPr/>
        </p:nvSpPr>
        <p:spPr>
          <a:xfrm>
            <a:off x="3405585" y="5489474"/>
            <a:ext cx="521297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(y)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02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2.3.2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브로드캐스팅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287688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87688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80CBE2FF-2565-4299-BDA3-A51DD580B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19" y="1916832"/>
            <a:ext cx="6181725" cy="42907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E2F0BDB-9023-4D55-8EC3-84385D0EC309}"/>
              </a:ext>
            </a:extLst>
          </p:cNvPr>
          <p:cNvSpPr txBox="1"/>
          <p:nvPr/>
        </p:nvSpPr>
        <p:spPr>
          <a:xfrm>
            <a:off x="1236032" y="1124744"/>
            <a:ext cx="98443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err="1">
                <a:solidFill>
                  <a:schemeClr val="bg1"/>
                </a:solidFill>
              </a:rPr>
              <a:t>브로드캐스팅</a:t>
            </a:r>
            <a:r>
              <a:rPr lang="ko-KR" altLang="en-US" sz="2300" dirty="0">
                <a:solidFill>
                  <a:schemeClr val="bg1"/>
                </a:solidFill>
              </a:rPr>
              <a:t> </a:t>
            </a:r>
            <a:r>
              <a:rPr lang="en-US" altLang="ko-KR" sz="2300" dirty="0">
                <a:solidFill>
                  <a:schemeClr val="bg1"/>
                </a:solidFill>
              </a:rPr>
              <a:t>: </a:t>
            </a:r>
            <a:r>
              <a:rPr lang="ko-KR" altLang="en-US" sz="2300" dirty="0" err="1">
                <a:solidFill>
                  <a:schemeClr val="bg1"/>
                </a:solidFill>
              </a:rPr>
              <a:t>넘파이에서</a:t>
            </a:r>
            <a:r>
              <a:rPr lang="ko-KR" altLang="en-US" sz="2300" dirty="0">
                <a:solidFill>
                  <a:schemeClr val="bg1"/>
                </a:solidFill>
              </a:rPr>
              <a:t> 형태가 다른 행렬 </a:t>
            </a:r>
            <a:r>
              <a:rPr lang="ko-KR" altLang="en-US" sz="2300" dirty="0" err="1">
                <a:solidFill>
                  <a:schemeClr val="bg1"/>
                </a:solidFill>
              </a:rPr>
              <a:t>끼리도</a:t>
            </a:r>
            <a:r>
              <a:rPr lang="ko-KR" altLang="en-US" sz="2300" dirty="0">
                <a:solidFill>
                  <a:schemeClr val="bg1"/>
                </a:solidFill>
              </a:rPr>
              <a:t> 계산할 수 있는 기능</a:t>
            </a:r>
            <a:endParaRPr lang="en-US" altLang="ko-KR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1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2.3.2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브로드캐스팅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287688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87688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F2091E1-CFF4-444A-B679-9D7391CB1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2046621"/>
            <a:ext cx="7769895" cy="2880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7962ABA-4BA5-459F-B9B1-45A35627BEC1}"/>
              </a:ext>
            </a:extLst>
          </p:cNvPr>
          <p:cNvSpPr txBox="1"/>
          <p:nvPr/>
        </p:nvSpPr>
        <p:spPr>
          <a:xfrm>
            <a:off x="1271464" y="1484784"/>
            <a:ext cx="264848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err="1">
                <a:solidFill>
                  <a:schemeClr val="bg1"/>
                </a:solidFill>
              </a:rPr>
              <a:t>브로드캐스팅</a:t>
            </a:r>
            <a:r>
              <a:rPr lang="ko-KR" altLang="en-US" sz="2300" dirty="0">
                <a:solidFill>
                  <a:schemeClr val="bg1"/>
                </a:solidFill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215163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2.3.3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점곱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783632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783632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51A7220C-BAD9-4901-BA34-4A214AB49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46" y="2037148"/>
            <a:ext cx="6866117" cy="29760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1C34B3E-CF01-49AD-BFDE-AA26AA8A4DB8}"/>
              </a:ext>
            </a:extLst>
          </p:cNvPr>
          <p:cNvSpPr txBox="1"/>
          <p:nvPr/>
        </p:nvSpPr>
        <p:spPr>
          <a:xfrm>
            <a:off x="1271464" y="1484784"/>
            <a:ext cx="38459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벡터 사이의 </a:t>
            </a:r>
            <a:r>
              <a:rPr lang="ko-KR" altLang="en-US" sz="2300" dirty="0" err="1">
                <a:solidFill>
                  <a:schemeClr val="bg1"/>
                </a:solidFill>
              </a:rPr>
              <a:t>텐서</a:t>
            </a:r>
            <a:r>
              <a:rPr lang="ko-KR" altLang="en-US" sz="2300" dirty="0">
                <a:solidFill>
                  <a:schemeClr val="bg1"/>
                </a:solidFill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</a:rPr>
              <a:t>점곱</a:t>
            </a:r>
            <a:r>
              <a:rPr lang="ko-KR" altLang="en-US" sz="2300" dirty="0">
                <a:solidFill>
                  <a:schemeClr val="bg1"/>
                </a:solidFill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266936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데이터에서 표현을 학습하기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23874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238744" y="57091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6712" y="1275052"/>
            <a:ext cx="10715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 러닝을 하기 위한 세가지 요소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데이터 포인트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ex)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음성인식 문제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목소리 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녹음된 사운드 파일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기대 출력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강아지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’, 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고양이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등과 같은 태그</a:t>
            </a: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2.3.3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점곱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783632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783632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1C34B3E-CF01-49AD-BFDE-AA26AA8A4DB8}"/>
              </a:ext>
            </a:extLst>
          </p:cNvPr>
          <p:cNvSpPr txBox="1"/>
          <p:nvPr/>
        </p:nvSpPr>
        <p:spPr>
          <a:xfrm>
            <a:off x="1271464" y="1484784"/>
            <a:ext cx="483497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행렬과 벡터 사이의 </a:t>
            </a:r>
            <a:r>
              <a:rPr lang="ko-KR" altLang="en-US" sz="2300" dirty="0" err="1">
                <a:solidFill>
                  <a:schemeClr val="bg1"/>
                </a:solidFill>
              </a:rPr>
              <a:t>텐서</a:t>
            </a:r>
            <a:r>
              <a:rPr lang="ko-KR" altLang="en-US" sz="2300" dirty="0">
                <a:solidFill>
                  <a:schemeClr val="bg1"/>
                </a:solidFill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</a:rPr>
              <a:t>점곱</a:t>
            </a:r>
            <a:r>
              <a:rPr lang="ko-KR" altLang="en-US" sz="2300" dirty="0">
                <a:solidFill>
                  <a:schemeClr val="bg1"/>
                </a:solidFill>
              </a:rPr>
              <a:t>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B281068-603B-40A7-8B87-397320498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2107540"/>
            <a:ext cx="7822326" cy="31936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99C5C00-A96F-492A-A63C-1E3037E32579}"/>
              </a:ext>
            </a:extLst>
          </p:cNvPr>
          <p:cNvSpPr txBox="1"/>
          <p:nvPr/>
        </p:nvSpPr>
        <p:spPr>
          <a:xfrm>
            <a:off x="6672064" y="2564904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Ex) 2x3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/>
              <a:t>3x1=2x1</a:t>
            </a:r>
            <a:r>
              <a:rPr lang="ko-KR" altLang="en-US" dirty="0"/>
              <a:t>행렬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003EF2D-F673-43C6-93D5-47B31383AE1A}"/>
              </a:ext>
            </a:extLst>
          </p:cNvPr>
          <p:cNvSpPr txBox="1"/>
          <p:nvPr/>
        </p:nvSpPr>
        <p:spPr>
          <a:xfrm>
            <a:off x="6663165" y="2879570"/>
            <a:ext cx="253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Ex) 2x3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/>
              <a:t>1x3=</a:t>
            </a:r>
            <a:r>
              <a:rPr lang="ko-KR" altLang="en-US" dirty="0"/>
              <a:t>계산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5EEDC71D-E16A-4C49-8BCF-C07725F86590}"/>
              </a:ext>
            </a:extLst>
          </p:cNvPr>
          <p:cNvSpPr/>
          <p:nvPr/>
        </p:nvSpPr>
        <p:spPr>
          <a:xfrm>
            <a:off x="7319595" y="2945330"/>
            <a:ext cx="210855" cy="236414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D9818A2C-142D-453B-9AC0-0C1D012A73FD}"/>
              </a:ext>
            </a:extLst>
          </p:cNvPr>
          <p:cNvSpPr/>
          <p:nvPr/>
        </p:nvSpPr>
        <p:spPr>
          <a:xfrm>
            <a:off x="7689054" y="2933822"/>
            <a:ext cx="210855" cy="236414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4094D3B9-426C-42C0-B89D-8BA33A4D45D6}"/>
              </a:ext>
            </a:extLst>
          </p:cNvPr>
          <p:cNvCxnSpPr/>
          <p:nvPr/>
        </p:nvCxnSpPr>
        <p:spPr>
          <a:xfrm>
            <a:off x="7464152" y="3224656"/>
            <a:ext cx="0" cy="2043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9ECAB80-26F9-4D40-BF76-C57257E1A7D0}"/>
              </a:ext>
            </a:extLst>
          </p:cNvPr>
          <p:cNvCxnSpPr>
            <a:cxnSpLocks/>
          </p:cNvCxnSpPr>
          <p:nvPr/>
        </p:nvCxnSpPr>
        <p:spPr>
          <a:xfrm>
            <a:off x="7464152" y="3429000"/>
            <a:ext cx="36374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F5E7DDE5-4505-425E-B1BC-88EFCB8C9A67}"/>
              </a:ext>
            </a:extLst>
          </p:cNvPr>
          <p:cNvCxnSpPr>
            <a:cxnSpLocks/>
          </p:cNvCxnSpPr>
          <p:nvPr/>
        </p:nvCxnSpPr>
        <p:spPr>
          <a:xfrm flipV="1">
            <a:off x="7824192" y="3208137"/>
            <a:ext cx="0" cy="2208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E809C54-6460-427E-AD86-6915DA585FB9}"/>
              </a:ext>
            </a:extLst>
          </p:cNvPr>
          <p:cNvSpPr txBox="1"/>
          <p:nvPr/>
        </p:nvSpPr>
        <p:spPr>
          <a:xfrm>
            <a:off x="7157122" y="34019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같지않음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2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2.3.3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점곱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783632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783632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1C34B3E-CF01-49AD-BFDE-AA26AA8A4DB8}"/>
              </a:ext>
            </a:extLst>
          </p:cNvPr>
          <p:cNvSpPr txBox="1"/>
          <p:nvPr/>
        </p:nvSpPr>
        <p:spPr>
          <a:xfrm>
            <a:off x="1386968" y="1614572"/>
            <a:ext cx="14686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실제 사용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8E9A92BA-8770-4E56-A989-40AE36630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719" y="777283"/>
            <a:ext cx="5476875" cy="4648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F27BA5C-0404-4B5C-AF72-CD6913750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301" y="2430610"/>
            <a:ext cx="2731686" cy="1594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73DC1B7-DBCF-404D-AE95-37FA9447F9B3}"/>
              </a:ext>
            </a:extLst>
          </p:cNvPr>
          <p:cNvSpPr txBox="1"/>
          <p:nvPr/>
        </p:nvSpPr>
        <p:spPr>
          <a:xfrm>
            <a:off x="1127448" y="4365104"/>
            <a:ext cx="43244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err="1">
                <a:solidFill>
                  <a:schemeClr val="bg1"/>
                </a:solidFill>
              </a:rPr>
              <a:t>텐서플로</a:t>
            </a:r>
            <a:r>
              <a:rPr lang="ko-KR" altLang="en-US" sz="2300" dirty="0">
                <a:solidFill>
                  <a:schemeClr val="bg1"/>
                </a:solidFill>
              </a:rPr>
              <a:t> </a:t>
            </a:r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 z = </a:t>
            </a:r>
            <a:r>
              <a:rPr lang="en-US" altLang="ko-KR" sz="2300" dirty="0" err="1">
                <a:solidFill>
                  <a:schemeClr val="bg1"/>
                </a:solidFill>
                <a:sym typeface="Wingdings" panose="05000000000000000000" pitchFamily="2" charset="2"/>
              </a:rPr>
              <a:t>tf.matmul</a:t>
            </a:r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(x, y)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DF9A5A5-B8BB-4EFA-A37D-E5D273A4AAE5}"/>
              </a:ext>
            </a:extLst>
          </p:cNvPr>
          <p:cNvSpPr txBox="1"/>
          <p:nvPr/>
        </p:nvSpPr>
        <p:spPr>
          <a:xfrm>
            <a:off x="1139709" y="4811380"/>
            <a:ext cx="37785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파이썬</a:t>
            </a:r>
            <a:r>
              <a:rPr lang="en-US" altLang="ko-KR" sz="2300" dirty="0">
                <a:solidFill>
                  <a:schemeClr val="bg1"/>
                </a:solidFill>
              </a:rPr>
              <a:t>3.5</a:t>
            </a:r>
            <a:r>
              <a:rPr lang="ko-KR" altLang="en-US" sz="2300" dirty="0">
                <a:solidFill>
                  <a:schemeClr val="bg1"/>
                </a:solidFill>
              </a:rPr>
              <a:t>이상</a:t>
            </a:r>
            <a:r>
              <a:rPr lang="en-US" altLang="ko-KR" sz="23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ko-KR" altLang="en-US" sz="2300" dirty="0">
                <a:solidFill>
                  <a:schemeClr val="bg1"/>
                </a:solidFill>
              </a:rPr>
              <a:t> </a:t>
            </a:r>
            <a:r>
              <a:rPr lang="en-US" altLang="ko-KR" sz="2300" dirty="0">
                <a:solidFill>
                  <a:schemeClr val="bg1"/>
                </a:solidFill>
              </a:rPr>
              <a:t>z = x @ y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0609799-98F7-4E5C-AB57-79778CC37F85}"/>
              </a:ext>
            </a:extLst>
          </p:cNvPr>
          <p:cNvSpPr txBox="1"/>
          <p:nvPr/>
        </p:nvSpPr>
        <p:spPr>
          <a:xfrm>
            <a:off x="5991666" y="5586015"/>
            <a:ext cx="363272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결과 </a:t>
            </a:r>
            <a:r>
              <a:rPr lang="en-US" altLang="ko-KR" sz="2300" dirty="0">
                <a:solidFill>
                  <a:schemeClr val="bg1"/>
                </a:solidFill>
              </a:rPr>
              <a:t>: (</a:t>
            </a:r>
            <a:r>
              <a:rPr lang="en-US" altLang="ko-KR" sz="2300" dirty="0" err="1">
                <a:solidFill>
                  <a:schemeClr val="bg1"/>
                </a:solidFill>
              </a:rPr>
              <a:t>a,b</a:t>
            </a:r>
            <a:r>
              <a:rPr lang="en-US" altLang="ko-KR" sz="2300" dirty="0">
                <a:solidFill>
                  <a:schemeClr val="bg1"/>
                </a:solidFill>
              </a:rPr>
              <a:t>) @ (</a:t>
            </a:r>
            <a:r>
              <a:rPr lang="en-US" altLang="ko-KR" sz="2300" dirty="0" err="1">
                <a:solidFill>
                  <a:schemeClr val="bg1"/>
                </a:solidFill>
              </a:rPr>
              <a:t>b,c</a:t>
            </a:r>
            <a:r>
              <a:rPr lang="en-US" altLang="ko-KR" sz="2300" dirty="0">
                <a:solidFill>
                  <a:schemeClr val="bg1"/>
                </a:solidFill>
              </a:rPr>
              <a:t>) = (</a:t>
            </a:r>
            <a:r>
              <a:rPr lang="en-US" altLang="ko-KR" sz="2300" dirty="0" err="1">
                <a:solidFill>
                  <a:schemeClr val="bg1"/>
                </a:solidFill>
              </a:rPr>
              <a:t>a,c</a:t>
            </a:r>
            <a:r>
              <a:rPr lang="en-US" altLang="ko-KR" sz="2300" dirty="0">
                <a:solidFill>
                  <a:schemeClr val="bg1"/>
                </a:solidFill>
              </a:rPr>
              <a:t>)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2.3.4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크기 변환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3431704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431704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20696E3-AA06-4905-A5D0-1BD09E422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225675"/>
            <a:ext cx="3384376" cy="48617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1BF1120-DDED-440F-AF1A-FFFC25BD9481}"/>
              </a:ext>
            </a:extLst>
          </p:cNvPr>
          <p:cNvSpPr txBox="1"/>
          <p:nvPr/>
        </p:nvSpPr>
        <p:spPr>
          <a:xfrm>
            <a:off x="5087888" y="1340768"/>
            <a:ext cx="632416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err="1">
                <a:solidFill>
                  <a:schemeClr val="bg1"/>
                </a:solidFill>
              </a:rPr>
              <a:t>텐서</a:t>
            </a:r>
            <a:r>
              <a:rPr lang="ko-KR" altLang="en-US" sz="2300" dirty="0">
                <a:solidFill>
                  <a:schemeClr val="bg1"/>
                </a:solidFill>
              </a:rPr>
              <a:t> 크기변환 </a:t>
            </a:r>
            <a:r>
              <a:rPr lang="en-US" altLang="ko-KR" sz="2300" dirty="0">
                <a:solidFill>
                  <a:schemeClr val="bg1"/>
                </a:solidFill>
              </a:rPr>
              <a:t>: </a:t>
            </a:r>
            <a:r>
              <a:rPr lang="ko-KR" altLang="en-US" sz="2300" dirty="0">
                <a:solidFill>
                  <a:schemeClr val="bg1"/>
                </a:solidFill>
              </a:rPr>
              <a:t>특정 크기에 맞게 열과 행을</a:t>
            </a:r>
            <a:endParaRPr lang="en-US" altLang="ko-KR" sz="2300" dirty="0">
              <a:solidFill>
                <a:schemeClr val="bg1"/>
              </a:solidFill>
            </a:endParaRPr>
          </a:p>
          <a:p>
            <a:r>
              <a:rPr lang="ko-KR" altLang="en-US" sz="2300" dirty="0">
                <a:solidFill>
                  <a:schemeClr val="bg1"/>
                </a:solidFill>
              </a:rPr>
              <a:t>재배열 한다는 뜻</a:t>
            </a:r>
            <a:endParaRPr lang="en-US" altLang="ko-KR" sz="2300" dirty="0">
              <a:solidFill>
                <a:schemeClr val="bg1"/>
              </a:solidFill>
            </a:endParaRPr>
          </a:p>
          <a:p>
            <a:endParaRPr lang="en-US" altLang="ko-KR" sz="2300" dirty="0">
              <a:solidFill>
                <a:schemeClr val="bg1"/>
              </a:solidFill>
            </a:endParaRPr>
          </a:p>
          <a:p>
            <a:r>
              <a:rPr lang="ko-KR" altLang="en-US" sz="2300" dirty="0">
                <a:solidFill>
                  <a:schemeClr val="bg1"/>
                </a:solidFill>
              </a:rPr>
              <a:t>원래 </a:t>
            </a:r>
            <a:r>
              <a:rPr lang="ko-KR" altLang="en-US" sz="2300" dirty="0" err="1">
                <a:solidFill>
                  <a:schemeClr val="bg1"/>
                </a:solidFill>
              </a:rPr>
              <a:t>텐서의</a:t>
            </a:r>
            <a:r>
              <a:rPr lang="ko-KR" altLang="en-US" sz="2300" dirty="0">
                <a:solidFill>
                  <a:schemeClr val="bg1"/>
                </a:solidFill>
              </a:rPr>
              <a:t> 원소개수</a:t>
            </a:r>
            <a:r>
              <a:rPr lang="en-US" altLang="ko-KR" sz="2300" dirty="0">
                <a:solidFill>
                  <a:schemeClr val="bg1"/>
                </a:solidFill>
              </a:rPr>
              <a:t>=</a:t>
            </a:r>
            <a:r>
              <a:rPr lang="ko-KR" altLang="en-US" sz="2300" dirty="0">
                <a:solidFill>
                  <a:schemeClr val="bg1"/>
                </a:solidFill>
              </a:rPr>
              <a:t>변환된 </a:t>
            </a:r>
            <a:r>
              <a:rPr lang="ko-KR" altLang="en-US" sz="2300" dirty="0" err="1">
                <a:solidFill>
                  <a:schemeClr val="bg1"/>
                </a:solidFill>
              </a:rPr>
              <a:t>텐서</a:t>
            </a:r>
            <a:r>
              <a:rPr lang="ko-KR" altLang="en-US" sz="2300" dirty="0">
                <a:solidFill>
                  <a:schemeClr val="bg1"/>
                </a:solidFill>
              </a:rPr>
              <a:t> 원소개수</a:t>
            </a:r>
            <a:endParaRPr lang="en-US" altLang="ko-KR" sz="23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98E16CB-3467-4F63-9C15-0FEEB3282230}"/>
              </a:ext>
            </a:extLst>
          </p:cNvPr>
          <p:cNvSpPr txBox="1"/>
          <p:nvPr/>
        </p:nvSpPr>
        <p:spPr>
          <a:xfrm>
            <a:off x="5203392" y="3270756"/>
            <a:ext cx="478368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</a:rPr>
              <a:t>#</a:t>
            </a:r>
            <a:r>
              <a:rPr lang="ko-KR" altLang="en-US" sz="2300" dirty="0">
                <a:solidFill>
                  <a:schemeClr val="bg1"/>
                </a:solidFill>
              </a:rPr>
              <a:t>전치 </a:t>
            </a:r>
            <a:r>
              <a:rPr lang="en-US" altLang="ko-KR" sz="2300" dirty="0">
                <a:solidFill>
                  <a:schemeClr val="bg1"/>
                </a:solidFill>
              </a:rPr>
              <a:t>: </a:t>
            </a:r>
            <a:r>
              <a:rPr lang="ko-KR" altLang="en-US" sz="2300" dirty="0">
                <a:solidFill>
                  <a:schemeClr val="bg1"/>
                </a:solidFill>
              </a:rPr>
              <a:t>행렬의 행과 열을 </a:t>
            </a:r>
            <a:r>
              <a:rPr lang="ko-KR" altLang="en-US" sz="2300" dirty="0" err="1">
                <a:solidFill>
                  <a:schemeClr val="bg1"/>
                </a:solidFill>
              </a:rPr>
              <a:t>바꾸는것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3F07B4E-0CF8-42DB-9A8B-E1B31F449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3861048"/>
            <a:ext cx="3759974" cy="13685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C365A054-85DB-4FA7-A8EE-78FA5E3A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6360" y="3800266"/>
            <a:ext cx="1695450" cy="2667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AB4AD0B-F7AE-419E-B796-60F90184307A}"/>
              </a:ext>
            </a:extLst>
          </p:cNvPr>
          <p:cNvSpPr txBox="1"/>
          <p:nvPr/>
        </p:nvSpPr>
        <p:spPr>
          <a:xfrm>
            <a:off x="5303912" y="5397962"/>
            <a:ext cx="31614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</a:rPr>
              <a:t>x=</a:t>
            </a:r>
            <a:r>
              <a:rPr lang="en-US" altLang="ko-KR" sz="2300" dirty="0" err="1">
                <a:solidFill>
                  <a:schemeClr val="bg1"/>
                </a:solidFill>
              </a:rPr>
              <a:t>np.transpose</a:t>
            </a:r>
            <a:r>
              <a:rPr lang="en-US" altLang="ko-KR" sz="2300" dirty="0">
                <a:solidFill>
                  <a:schemeClr val="bg1"/>
                </a:solidFill>
              </a:rPr>
              <a:t>(x)</a:t>
            </a:r>
          </a:p>
          <a:p>
            <a:r>
              <a:rPr lang="en-US" altLang="ko-KR" sz="2300" dirty="0">
                <a:solidFill>
                  <a:schemeClr val="bg1"/>
                </a:solidFill>
              </a:rPr>
              <a:t>x=</a:t>
            </a:r>
            <a:r>
              <a:rPr lang="en-US" altLang="ko-KR" sz="2300" dirty="0" err="1">
                <a:solidFill>
                  <a:schemeClr val="bg1"/>
                </a:solidFill>
              </a:rPr>
              <a:t>x.T</a:t>
            </a:r>
            <a:r>
              <a:rPr lang="en-US" altLang="ko-KR" sz="2300" dirty="0">
                <a:solidFill>
                  <a:schemeClr val="bg1"/>
                </a:solidFill>
              </a:rPr>
              <a:t> </a:t>
            </a:r>
            <a:r>
              <a:rPr lang="ko-KR" altLang="en-US" sz="2300" dirty="0">
                <a:solidFill>
                  <a:schemeClr val="bg1"/>
                </a:solidFill>
              </a:rPr>
              <a:t>서로 </a:t>
            </a:r>
            <a:r>
              <a:rPr lang="ko-KR" altLang="en-US" sz="2300" dirty="0" err="1">
                <a:solidFill>
                  <a:schemeClr val="bg1"/>
                </a:solidFill>
              </a:rPr>
              <a:t>같은의미임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85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2.3.5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연산의 기하학적 해석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5015880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015880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1067D90C-93C5-40C7-B80E-4E3CD4269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27051"/>
            <a:ext cx="6781800" cy="3286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D551E57-3BA6-49C8-B7F7-7EE6B63C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49" y="1816968"/>
            <a:ext cx="35337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5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5103055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2.3.6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딥러닝의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기하학적 해석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655840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655840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356" y="213797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5AD8503-40BD-4DFD-AE2C-ABBC365B1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66" y="1772816"/>
            <a:ext cx="8950068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8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9142" y="2429099"/>
            <a:ext cx="5830539" cy="156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199" dirty="0">
                <a:solidFill>
                  <a:schemeClr val="bg1"/>
                </a:solidFill>
              </a:rPr>
              <a:t>2.4 </a:t>
            </a:r>
            <a:r>
              <a:rPr lang="ko-KR" altLang="en-US" sz="3199" dirty="0">
                <a:solidFill>
                  <a:schemeClr val="bg1"/>
                </a:solidFill>
              </a:rPr>
              <a:t>신경망의 엔진</a:t>
            </a:r>
            <a:r>
              <a:rPr lang="en-US" altLang="ko-KR" sz="3199" dirty="0">
                <a:solidFill>
                  <a:schemeClr val="bg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3199" dirty="0" err="1">
                <a:solidFill>
                  <a:schemeClr val="bg1"/>
                </a:solidFill>
              </a:rPr>
              <a:t>그래디언트</a:t>
            </a:r>
            <a:r>
              <a:rPr lang="ko-KR" altLang="en-US" sz="3199" dirty="0">
                <a:solidFill>
                  <a:schemeClr val="bg1"/>
                </a:solidFill>
              </a:rPr>
              <a:t> 기반 최적화</a:t>
            </a:r>
            <a:endParaRPr lang="en-US" altLang="ko-KR" sz="3199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667770" y="3143314"/>
            <a:ext cx="100774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667173" y="3143314"/>
            <a:ext cx="100774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53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3"/>
          <a:srcRect t="2368" b="13017"/>
          <a:stretch/>
        </p:blipFill>
        <p:spPr>
          <a:xfrm>
            <a:off x="1109150" y="2983838"/>
            <a:ext cx="4698922" cy="935887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5614602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2.4.2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연산의 </a:t>
            </a:r>
            <a:r>
              <a:rPr lang="ko-KR" altLang="en-US" sz="2400" u="sng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변화율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808072" y="645881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808072" y="573874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48295" y="961538"/>
            <a:ext cx="3409119" cy="461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어느 한 포인트에서 그래프의 기울기</a:t>
            </a:r>
            <a:endParaRPr lang="en-US" altLang="ko-KR" sz="16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16347" y="765320"/>
            <a:ext cx="0" cy="4547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216347" y="1220056"/>
            <a:ext cx="431948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3390" y="1432688"/>
            <a:ext cx="6276228" cy="1338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경사하강법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(Gradient Descent)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임의의 시작점에서 기울기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그래디언트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를 계산하고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손실 함수의 기울기를 수정해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최적의 가중치를 찾으려는 방법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8860" y="4885578"/>
            <a:ext cx="1151011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새 가중치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62901" y="4885577"/>
            <a:ext cx="1375380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기존 가중치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42497" y="4885576"/>
            <a:ext cx="857728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학습률</a:t>
            </a:r>
            <a:endParaRPr lang="ko-KR" altLang="en-US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50243" y="4883580"/>
            <a:ext cx="3984464" cy="1338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기존 가중치에 대한 오차를 미분한 값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기울기 수정을 위한 값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이 값이 변하지 않을 때까지 반복함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cxnSp>
        <p:nvCxnSpPr>
          <p:cNvPr id="30" name="직선 화살표 연결선 29"/>
          <p:cNvCxnSpPr>
            <a:endCxn id="24" idx="0"/>
          </p:cNvCxnSpPr>
          <p:nvPr/>
        </p:nvCxnSpPr>
        <p:spPr>
          <a:xfrm flipH="1">
            <a:off x="1194366" y="3693426"/>
            <a:ext cx="123761" cy="119215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5" idx="0"/>
          </p:cNvCxnSpPr>
          <p:nvPr/>
        </p:nvCxnSpPr>
        <p:spPr>
          <a:xfrm>
            <a:off x="2405722" y="3693426"/>
            <a:ext cx="444870" cy="119215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endCxn id="26" idx="0"/>
          </p:cNvCxnSpPr>
          <p:nvPr/>
        </p:nvCxnSpPr>
        <p:spPr>
          <a:xfrm>
            <a:off x="3184604" y="3693426"/>
            <a:ext cx="886757" cy="11921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76" idx="4"/>
            <a:endCxn id="28" idx="0"/>
          </p:cNvCxnSpPr>
          <p:nvPr/>
        </p:nvCxnSpPr>
        <p:spPr>
          <a:xfrm>
            <a:off x="4512692" y="4076923"/>
            <a:ext cx="2329784" cy="80665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652" y="921899"/>
            <a:ext cx="4276533" cy="3015877"/>
          </a:xfrm>
          <a:prstGeom prst="rect">
            <a:avLst/>
          </a:prstGeom>
        </p:spPr>
      </p:pic>
      <p:cxnSp>
        <p:nvCxnSpPr>
          <p:cNvPr id="55" name="직선 화살표 연결선 54"/>
          <p:cNvCxnSpPr/>
          <p:nvPr/>
        </p:nvCxnSpPr>
        <p:spPr>
          <a:xfrm flipH="1">
            <a:off x="10559463" y="2080124"/>
            <a:ext cx="35995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H="1">
            <a:off x="10559463" y="2080124"/>
            <a:ext cx="9770" cy="556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193697" y="3467007"/>
            <a:ext cx="1151011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가중치 값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354901" y="2080125"/>
            <a:ext cx="633360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손실</a:t>
            </a:r>
            <a:endParaRPr lang="ko-KR" altLang="en-US" dirty="0" err="1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9622561" y="3429001"/>
            <a:ext cx="45708" cy="4570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10862761" y="2057270"/>
            <a:ext cx="45708" cy="4570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3486442" y="2771207"/>
            <a:ext cx="2052499" cy="130571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47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7211" y="1123254"/>
            <a:ext cx="4205627" cy="1338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역전파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(</a:t>
            </a: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Backpropagation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경사하강법을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이용해 가중치를 업데이트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009" y="1122641"/>
            <a:ext cx="5477838" cy="51700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6440" y="2518954"/>
            <a:ext cx="5181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순전파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-&gt;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역전파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가중치 업데이트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-&gt;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순전파</a:t>
            </a:r>
            <a:r>
              <a:rPr lang="ko-KR" altLang="en-US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…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과정을 반복해 오차 값을 줄임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53389" y="298874"/>
            <a:ext cx="561460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2.4.2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연산의 변화율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808072" y="645881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808072" y="573874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17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4174776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2.4.3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확률적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경사하강법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972298" y="660203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972298" y="588196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32688" y="1003679"/>
            <a:ext cx="5900634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확률적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경사하강법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(SGD Stochastic Gradient Descent)</a:t>
            </a:r>
            <a:endParaRPr lang="ko-KR" altLang="en-US" dirty="0" err="1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88" y="1715315"/>
            <a:ext cx="5894457" cy="26929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688" y="4612196"/>
            <a:ext cx="6287446" cy="175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수식은 경사하강법과 동일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차이점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손실 함수에 들어가는 입력 데이터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x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가 전체가 아닌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확률적으로 선택한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부분의 데이터 하나가 사용됨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속도 개선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최적 해의 정확도 ↓  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7803684" y="5017803"/>
            <a:ext cx="647922" cy="575931"/>
          </a:xfrm>
          <a:prstGeom prst="rightArrow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687688" y="4724844"/>
            <a:ext cx="2210560" cy="1281315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734271" y="4919588"/>
            <a:ext cx="2117397" cy="923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미니 배치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확률적 경사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하강법</a:t>
            </a:r>
            <a:endParaRPr lang="ko-KR" altLang="en-US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8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5038672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2.4.3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확률적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경사하강법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모멘텀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164952" y="692695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164952" y="620688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48079" y="3817767"/>
            <a:ext cx="5303429" cy="216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모멘텀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(momentum)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-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경사하강법에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관성을 더해주는 것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895156" lvl="1" indent="-285693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매번 기울기는 구하지만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가중치 수정 전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   이전 수정 방향을 참고해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   같은 방향으로 일정한 비율만 수정되게 함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8078" y="1109575"/>
            <a:ext cx="4369096" cy="216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확률적 경사하강법의 문제점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지역 최솟값 때문에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전역 최솟값에 도달하지 못하고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학습이 멈춰버리게 됨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: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비효율적 학습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(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심한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노이즈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 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41" y="1109575"/>
            <a:ext cx="4031515" cy="2610962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632537" y="2277139"/>
            <a:ext cx="431948" cy="430242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40777" y="2497624"/>
            <a:ext cx="431948" cy="430242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720647" y="2282503"/>
            <a:ext cx="431948" cy="430242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288518" y="2927866"/>
            <a:ext cx="431948" cy="43024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41" y="3817767"/>
            <a:ext cx="4031515" cy="2550226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626740" y="4802479"/>
            <a:ext cx="653719" cy="642278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779326" y="5660731"/>
            <a:ext cx="586797" cy="56517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24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데이터에서 표현을 학습하기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23874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238744" y="57091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6712" y="1275052"/>
            <a:ext cx="10715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 러닝을 하기 위한 세가지 요소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데이터 포인트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ex)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음성인식 문제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목소리 즉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녹음된 사운드 파일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기대 출력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강아지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’, 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고양이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등과 같은 태그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알고리즘의 성능을 측정하는 방법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출력과 기대 출력 간의 차이를 피드백 하기 위해 필요</a:t>
            </a:r>
          </a:p>
        </p:txBody>
      </p:sp>
    </p:spTree>
    <p:extLst>
      <p:ext uri="{BB962C8B-B14F-4D97-AF65-F5344CB8AC3E}">
        <p14:creationId xmlns:p14="http://schemas.microsoft.com/office/powerpoint/2010/main" val="283840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503867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2.4.3 +</a:t>
            </a:r>
            <a:r>
              <a:rPr lang="en-US" altLang="ko-KR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Adagrad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에이다그라드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953257" y="644149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953257" y="572141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08096" y="1158142"/>
            <a:ext cx="8229836" cy="1338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가중치 값의 업데이트에 따라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학습률을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조절하는 옵션이 추가된 최적화 방법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	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많이 변화되지 않은 가중치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값은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학습률을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크게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	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많이 변화된 가중치 값은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학습률을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적게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62" y="2675875"/>
            <a:ext cx="4534732" cy="35635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49997" y="4019961"/>
            <a:ext cx="4274540" cy="216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최적화에 가까워질수록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학습률이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작아져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업데이트 수준이 미미해짐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더 이상 진행이 안 되는 경우 발생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-&gt; </a:t>
            </a: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RMSProp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or </a:t>
            </a: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AdaDelta</a:t>
            </a:r>
            <a:endParaRPr lang="ko-KR" altLang="en-US" dirty="0" err="1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59" y="2675875"/>
            <a:ext cx="3927863" cy="1344086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8399807" y="3155202"/>
            <a:ext cx="604450" cy="44779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32" idx="6"/>
            <a:endCxn id="37" idx="1"/>
          </p:cNvCxnSpPr>
          <p:nvPr/>
        </p:nvCxnSpPr>
        <p:spPr>
          <a:xfrm flipV="1">
            <a:off x="9004257" y="3012375"/>
            <a:ext cx="1778721" cy="36672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782979" y="2758519"/>
            <a:ext cx="857728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학습률</a:t>
            </a:r>
            <a:endParaRPr lang="ko-KR" altLang="en-US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82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2518975" cy="64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2.4.3 +</a:t>
            </a:r>
            <a:r>
              <a:rPr lang="en-US" altLang="ko-KR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RMSProp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024877" y="715570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024877" y="643563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54" y="2675874"/>
            <a:ext cx="4758687" cy="35635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957" y="4292896"/>
            <a:ext cx="4161521" cy="1642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0584" y="1451379"/>
            <a:ext cx="9374115" cy="923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Adagrad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의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학습률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조정 변수 식을 지수 평균으로 대체한 방법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-&gt;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무한히 커지지 않으면서 최근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변화량의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상대적인 크기 차이는 유지할 수 있음</a:t>
            </a:r>
          </a:p>
        </p:txBody>
      </p:sp>
      <p:sp>
        <p:nvSpPr>
          <p:cNvPr id="15" name="타원 14"/>
          <p:cNvSpPr/>
          <p:nvPr/>
        </p:nvSpPr>
        <p:spPr>
          <a:xfrm>
            <a:off x="7967547" y="4281679"/>
            <a:ext cx="1080097" cy="73113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179231" y="4292896"/>
            <a:ext cx="394158" cy="71991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381686" y="3500422"/>
            <a:ext cx="4423585" cy="50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학습률은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조절하되 이전 과정 봐가며 수정</a:t>
            </a:r>
          </a:p>
        </p:txBody>
      </p:sp>
    </p:spTree>
    <p:extLst>
      <p:ext uri="{BB962C8B-B14F-4D97-AF65-F5344CB8AC3E}">
        <p14:creationId xmlns:p14="http://schemas.microsoft.com/office/powerpoint/2010/main" val="36684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389" y="298874"/>
            <a:ext cx="3886810" cy="653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2.4.3 +</a:t>
            </a:r>
            <a:r>
              <a:rPr lang="en-US" altLang="ko-KR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AdaDelta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/ +Adam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310463" y="715570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310463" y="643563"/>
            <a:ext cx="6478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C:/Users/ehdal/AppData/Roaming/PolarisOffice/ETemp/3296_11238160/fImage7350107378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18"/>
          <a:stretch/>
        </p:blipFill>
        <p:spPr>
          <a:xfrm>
            <a:off x="6515910" y="3651646"/>
            <a:ext cx="4913209" cy="647923"/>
          </a:xfrm>
          <a:prstGeom prst="rect">
            <a:avLst/>
          </a:prstGeom>
          <a:noFill/>
        </p:spPr>
      </p:pic>
      <p:pic>
        <p:nvPicPr>
          <p:cNvPr id="12" name="그림 11" descr="C:/Users/ehdal/AppData/Roaming/PolarisOffice/ETemp/3296_11238160/fImage7350107378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70"/>
          <a:stretch/>
        </p:blipFill>
        <p:spPr>
          <a:xfrm>
            <a:off x="6515910" y="4563028"/>
            <a:ext cx="4913209" cy="751523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5093" y="3505330"/>
            <a:ext cx="4835461" cy="2215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Adam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모멘텀과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RMSProp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모두 고려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그래디언트의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제곱을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지수평균한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값 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/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그래디언트를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지수평균에 적용한 값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이 두 값을 사용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5093" y="1425791"/>
            <a:ext cx="5812746" cy="1384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93" indent="-28569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AdaDelta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Adagrad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의 </a:t>
            </a:r>
            <a:r>
              <a:rPr lang="ko-KR" altLang="en-US" dirty="0" err="1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학습률이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점점 작아지는 단점을 극복했지만</a:t>
            </a: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차 미분까지 해 속도가 상대적으로 느림</a:t>
            </a:r>
            <a:endParaRPr lang="en-US" altLang="ko-KR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9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2666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1843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1904" y="548680"/>
            <a:ext cx="79181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7444" y="260649"/>
            <a:ext cx="11589096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53207" y="2857628"/>
            <a:ext cx="1197487" cy="1107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399" b="1" dirty="0">
                <a:solidFill>
                  <a:schemeClr val="bg1">
                    <a:lumMod val="75000"/>
                  </a:schemeClr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End</a:t>
            </a:r>
            <a:endParaRPr lang="ko-KR" altLang="en-US" sz="4399" b="1" dirty="0" err="1">
              <a:solidFill>
                <a:schemeClr val="bg1">
                  <a:lumMod val="75000"/>
                </a:schemeClr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4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>
          <a:lnSpc>
            <a:spcPct val="150000"/>
          </a:lnSpc>
          <a:buFont typeface="Wingdings" panose="05000000000000000000" pitchFamily="2" charset="2"/>
          <a:buChar char="§"/>
          <a:defRPr dirty="0" smtClean="0">
            <a:solidFill>
              <a:schemeClr val="bg1"/>
            </a:solidFill>
            <a:latin typeface="함초롬돋움" panose="020B0604000101010101" pitchFamily="50" charset="-127"/>
            <a:ea typeface="함초롬돋움" panose="020B0604000101010101" pitchFamily="50" charset="-127"/>
            <a:cs typeface="함초롬돋움" panose="020B0604000101010101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4003</TotalTime>
  <Words>2765</Words>
  <Application>Microsoft Office PowerPoint</Application>
  <PresentationFormat>와이드스크린</PresentationFormat>
  <Paragraphs>643</Paragraphs>
  <Slides>93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98" baseType="lpstr">
      <vt:lpstr>맑은 고딕</vt:lpstr>
      <vt:lpstr>함초롬돋움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2016305059</cp:lastModifiedBy>
  <cp:revision>302</cp:revision>
  <dcterms:created xsi:type="dcterms:W3CDTF">2016-10-28T15:58:08Z</dcterms:created>
  <dcterms:modified xsi:type="dcterms:W3CDTF">2020-01-31T02:57:18Z</dcterms:modified>
</cp:coreProperties>
</file>